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5"/>
  </p:sldMasterIdLst>
  <p:notesMasterIdLst>
    <p:notesMasterId r:id="rId29"/>
  </p:notesMasterIdLst>
  <p:handoutMasterIdLst>
    <p:handoutMasterId r:id="rId30"/>
  </p:handoutMasterIdLst>
  <p:sldIdLst>
    <p:sldId id="257" r:id="rId6"/>
    <p:sldId id="274" r:id="rId7"/>
    <p:sldId id="258" r:id="rId8"/>
    <p:sldId id="306" r:id="rId9"/>
    <p:sldId id="278" r:id="rId10"/>
    <p:sldId id="275" r:id="rId11"/>
    <p:sldId id="276" r:id="rId12"/>
    <p:sldId id="325" r:id="rId13"/>
    <p:sldId id="317" r:id="rId14"/>
    <p:sldId id="326" r:id="rId15"/>
    <p:sldId id="327" r:id="rId16"/>
    <p:sldId id="315" r:id="rId17"/>
    <p:sldId id="328" r:id="rId18"/>
    <p:sldId id="277" r:id="rId19"/>
    <p:sldId id="314" r:id="rId20"/>
    <p:sldId id="330" r:id="rId21"/>
    <p:sldId id="319" r:id="rId22"/>
    <p:sldId id="322" r:id="rId23"/>
    <p:sldId id="291" r:id="rId24"/>
    <p:sldId id="323" r:id="rId25"/>
    <p:sldId id="279" r:id="rId26"/>
    <p:sldId id="304" r:id="rId27"/>
    <p:sldId id="32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IAA Blue 16:9" id="{8574CD1C-97A2-4A77-8BBB-8C0C95016773}">
          <p14:sldIdLst>
            <p14:sldId id="257"/>
            <p14:sldId id="274"/>
            <p14:sldId id="258"/>
            <p14:sldId id="306"/>
            <p14:sldId id="278"/>
            <p14:sldId id="275"/>
            <p14:sldId id="276"/>
            <p14:sldId id="325"/>
            <p14:sldId id="317"/>
            <p14:sldId id="326"/>
            <p14:sldId id="327"/>
            <p14:sldId id="315"/>
            <p14:sldId id="328"/>
            <p14:sldId id="277"/>
            <p14:sldId id="314"/>
            <p14:sldId id="330"/>
            <p14:sldId id="319"/>
            <p14:sldId id="322"/>
            <p14:sldId id="291"/>
            <p14:sldId id="323"/>
            <p14:sldId id="279"/>
            <p14:sldId id="304"/>
            <p14:sldId id="320"/>
          </p14:sldIdLst>
        </p14:section>
        <p14:section name="Instructions" id="{25F0BE44-6D5C-4DF7-96B9-C4C018FFB9C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30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8AC63F-9E82-4560-8E5F-A14CF075AB05}" v="1" dt="2025-08-04T02:17:30.913"/>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98" autoAdjust="0"/>
  </p:normalViewPr>
  <p:slideViewPr>
    <p:cSldViewPr snapToGrid="0">
      <p:cViewPr varScale="1">
        <p:scale>
          <a:sx n="81" d="100"/>
          <a:sy n="81" d="100"/>
        </p:scale>
        <p:origin x="1632"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2A456A-A532-4DC1-B087-08C0B9C24B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E1C29F5E-D43E-4715-AFAE-2F73327A4B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631C80-F70D-4AA1-8F3A-D6DA812A54BF}" type="datetimeFigureOut">
              <a:rPr lang="en-AU" smtClean="0"/>
              <a:t>6/08/2025</a:t>
            </a:fld>
            <a:endParaRPr lang="en-AU"/>
          </a:p>
        </p:txBody>
      </p:sp>
      <p:sp>
        <p:nvSpPr>
          <p:cNvPr id="4" name="Footer Placeholder 3">
            <a:extLst>
              <a:ext uri="{FF2B5EF4-FFF2-40B4-BE49-F238E27FC236}">
                <a16:creationId xmlns:a16="http://schemas.microsoft.com/office/drawing/2014/main" id="{2BF94BA0-AED3-437E-AAB0-25DF34AD96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B394E698-05D7-4B2A-A1F4-C011A5E03B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F503AF-5BEE-4133-932E-47C61C138638}" type="slidenum">
              <a:rPr lang="en-AU" smtClean="0"/>
              <a:t>‹#›</a:t>
            </a:fld>
            <a:endParaRPr lang="en-AU"/>
          </a:p>
        </p:txBody>
      </p:sp>
    </p:spTree>
    <p:extLst>
      <p:ext uri="{BB962C8B-B14F-4D97-AF65-F5344CB8AC3E}">
        <p14:creationId xmlns:p14="http://schemas.microsoft.com/office/powerpoint/2010/main" val="3191460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6878AB-02F9-4E6E-85A5-D058ABB8AD49}" type="datetimeFigureOut">
              <a:rPr lang="en-AU" smtClean="0"/>
              <a:t>6/08/2025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21617C-2330-43C0-83CA-1B53F434AD03}" type="slidenum">
              <a:rPr lang="en-AU" smtClean="0"/>
              <a:t>‹#›</a:t>
            </a:fld>
            <a:endParaRPr lang="en-AU"/>
          </a:p>
        </p:txBody>
      </p:sp>
    </p:spTree>
    <p:extLst>
      <p:ext uri="{BB962C8B-B14F-4D97-AF65-F5344CB8AC3E}">
        <p14:creationId xmlns:p14="http://schemas.microsoft.com/office/powerpoint/2010/main" val="4068259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521617C-2330-43C0-83CA-1B53F434AD03}" type="slidenum">
              <a:rPr lang="en-AU" smtClean="0"/>
              <a:t>2</a:t>
            </a:fld>
            <a:endParaRPr lang="en-AU" dirty="0"/>
          </a:p>
        </p:txBody>
      </p:sp>
    </p:spTree>
    <p:extLst>
      <p:ext uri="{BB962C8B-B14F-4D97-AF65-F5344CB8AC3E}">
        <p14:creationId xmlns:p14="http://schemas.microsoft.com/office/powerpoint/2010/main" val="845508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8B9F1-9DA6-9F40-6504-A07A361CB3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587E89-2BCD-1113-1FFA-B05D7908B3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90819F-77F6-A4BA-D190-5184F2CE3C05}"/>
              </a:ext>
            </a:extLst>
          </p:cNvPr>
          <p:cNvSpPr>
            <a:spLocks noGrp="1"/>
          </p:cNvSpPr>
          <p:nvPr>
            <p:ph type="body" idx="1"/>
          </p:nvPr>
        </p:nvSpPr>
        <p:spPr/>
        <p:txBody>
          <a:bodyPr/>
          <a:lstStyle/>
          <a:p>
            <a:pPr lvl="1"/>
            <a:endParaRPr lang="en-AU" dirty="0"/>
          </a:p>
        </p:txBody>
      </p:sp>
      <p:sp>
        <p:nvSpPr>
          <p:cNvPr id="4" name="Slide Number Placeholder 3">
            <a:extLst>
              <a:ext uri="{FF2B5EF4-FFF2-40B4-BE49-F238E27FC236}">
                <a16:creationId xmlns:a16="http://schemas.microsoft.com/office/drawing/2014/main" id="{DC73D5D4-B9E1-452D-3516-DDDE5C4FE37F}"/>
              </a:ext>
            </a:extLst>
          </p:cNvPr>
          <p:cNvSpPr>
            <a:spLocks noGrp="1"/>
          </p:cNvSpPr>
          <p:nvPr>
            <p:ph type="sldNum" sz="quarter" idx="5"/>
          </p:nvPr>
        </p:nvSpPr>
        <p:spPr/>
        <p:txBody>
          <a:bodyPr/>
          <a:lstStyle/>
          <a:p>
            <a:fld id="{8521617C-2330-43C0-83CA-1B53F434AD03}" type="slidenum">
              <a:rPr lang="en-AU" smtClean="0"/>
              <a:t>17</a:t>
            </a:fld>
            <a:endParaRPr lang="en-AU"/>
          </a:p>
        </p:txBody>
      </p:sp>
    </p:spTree>
    <p:extLst>
      <p:ext uri="{BB962C8B-B14F-4D97-AF65-F5344CB8AC3E}">
        <p14:creationId xmlns:p14="http://schemas.microsoft.com/office/powerpoint/2010/main" val="3752657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34B54-8200-AC83-2D2B-3D2952FF06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A1D7B-12AE-CB90-F922-9CF12BAABA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42DEB1-661E-0D2E-6B06-D8DC840FE83F}"/>
              </a:ext>
            </a:extLst>
          </p:cNvPr>
          <p:cNvSpPr>
            <a:spLocks noGrp="1"/>
          </p:cNvSpPr>
          <p:nvPr>
            <p:ph type="body" idx="1"/>
          </p:nvPr>
        </p:nvSpPr>
        <p:spPr/>
        <p:txBody>
          <a:bodyPr/>
          <a:lstStyle/>
          <a:p>
            <a:pPr lvl="1"/>
            <a:endParaRPr lang="en-AU" dirty="0"/>
          </a:p>
        </p:txBody>
      </p:sp>
      <p:sp>
        <p:nvSpPr>
          <p:cNvPr id="4" name="Slide Number Placeholder 3">
            <a:extLst>
              <a:ext uri="{FF2B5EF4-FFF2-40B4-BE49-F238E27FC236}">
                <a16:creationId xmlns:a16="http://schemas.microsoft.com/office/drawing/2014/main" id="{8E67D1B0-4016-6D5E-BBB7-67AAD71ACBC3}"/>
              </a:ext>
            </a:extLst>
          </p:cNvPr>
          <p:cNvSpPr>
            <a:spLocks noGrp="1"/>
          </p:cNvSpPr>
          <p:nvPr>
            <p:ph type="sldNum" sz="quarter" idx="5"/>
          </p:nvPr>
        </p:nvSpPr>
        <p:spPr/>
        <p:txBody>
          <a:bodyPr/>
          <a:lstStyle/>
          <a:p>
            <a:fld id="{8521617C-2330-43C0-83CA-1B53F434AD03}" type="slidenum">
              <a:rPr lang="en-AU" smtClean="0"/>
              <a:t>18</a:t>
            </a:fld>
            <a:endParaRPr lang="en-AU"/>
          </a:p>
        </p:txBody>
      </p:sp>
    </p:spTree>
    <p:extLst>
      <p:ext uri="{BB962C8B-B14F-4D97-AF65-F5344CB8AC3E}">
        <p14:creationId xmlns:p14="http://schemas.microsoft.com/office/powerpoint/2010/main" val="3129018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521617C-2330-43C0-83CA-1B53F434AD03}" type="slidenum">
              <a:rPr lang="en-AU" smtClean="0"/>
              <a:t>19</a:t>
            </a:fld>
            <a:endParaRPr lang="en-AU"/>
          </a:p>
        </p:txBody>
      </p:sp>
    </p:spTree>
    <p:extLst>
      <p:ext uri="{BB962C8B-B14F-4D97-AF65-F5344CB8AC3E}">
        <p14:creationId xmlns:p14="http://schemas.microsoft.com/office/powerpoint/2010/main" val="2169307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C9A1E-74CB-3108-9A86-82F510965F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C11ACC-1E8B-0E10-48C5-A43074A9E2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03E8B0-D42D-331E-EDA7-AD2F69768BAB}"/>
              </a:ext>
            </a:extLst>
          </p:cNvPr>
          <p:cNvSpPr>
            <a:spLocks noGrp="1"/>
          </p:cNvSpPr>
          <p:nvPr>
            <p:ph type="body" idx="1"/>
          </p:nvPr>
        </p:nvSpPr>
        <p:spPr/>
        <p:txBody>
          <a:bodyPr/>
          <a:lstStyle/>
          <a:p>
            <a:pPr lvl="1"/>
            <a:endParaRPr lang="en-AU" dirty="0"/>
          </a:p>
        </p:txBody>
      </p:sp>
      <p:sp>
        <p:nvSpPr>
          <p:cNvPr id="4" name="Slide Number Placeholder 3">
            <a:extLst>
              <a:ext uri="{FF2B5EF4-FFF2-40B4-BE49-F238E27FC236}">
                <a16:creationId xmlns:a16="http://schemas.microsoft.com/office/drawing/2014/main" id="{2591E83A-5EC9-A3F4-C648-08C2C4845A56}"/>
              </a:ext>
            </a:extLst>
          </p:cNvPr>
          <p:cNvSpPr>
            <a:spLocks noGrp="1"/>
          </p:cNvSpPr>
          <p:nvPr>
            <p:ph type="sldNum" sz="quarter" idx="5"/>
          </p:nvPr>
        </p:nvSpPr>
        <p:spPr/>
        <p:txBody>
          <a:bodyPr/>
          <a:lstStyle/>
          <a:p>
            <a:fld id="{8521617C-2330-43C0-83CA-1B53F434AD03}" type="slidenum">
              <a:rPr lang="en-AU" smtClean="0"/>
              <a:t>20</a:t>
            </a:fld>
            <a:endParaRPr lang="en-AU"/>
          </a:p>
        </p:txBody>
      </p:sp>
    </p:spTree>
    <p:extLst>
      <p:ext uri="{BB962C8B-B14F-4D97-AF65-F5344CB8AC3E}">
        <p14:creationId xmlns:p14="http://schemas.microsoft.com/office/powerpoint/2010/main" val="181680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521617C-2330-43C0-83CA-1B53F434AD03}" type="slidenum">
              <a:rPr lang="en-AU" smtClean="0"/>
              <a:t>21</a:t>
            </a:fld>
            <a:endParaRPr lang="en-AU"/>
          </a:p>
        </p:txBody>
      </p:sp>
    </p:spTree>
    <p:extLst>
      <p:ext uri="{BB962C8B-B14F-4D97-AF65-F5344CB8AC3E}">
        <p14:creationId xmlns:p14="http://schemas.microsoft.com/office/powerpoint/2010/main" val="2145519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521617C-2330-43C0-83CA-1B53F434AD03}" type="slidenum">
              <a:rPr lang="en-AU" smtClean="0"/>
              <a:t>3</a:t>
            </a:fld>
            <a:endParaRPr lang="en-AU" dirty="0"/>
          </a:p>
        </p:txBody>
      </p:sp>
    </p:spTree>
    <p:extLst>
      <p:ext uri="{BB962C8B-B14F-4D97-AF65-F5344CB8AC3E}">
        <p14:creationId xmlns:p14="http://schemas.microsoft.com/office/powerpoint/2010/main" val="73017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98750-F546-A4C5-D630-375638FECB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302D0C-EE36-CAF1-AF0D-BEAA42D254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A26869-D5C8-4C49-1CA2-0E523415AAE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B2D170B-7F02-4E2E-0604-7C71846087DF}"/>
              </a:ext>
            </a:extLst>
          </p:cNvPr>
          <p:cNvSpPr>
            <a:spLocks noGrp="1"/>
          </p:cNvSpPr>
          <p:nvPr>
            <p:ph type="sldNum" sz="quarter" idx="5"/>
          </p:nvPr>
        </p:nvSpPr>
        <p:spPr/>
        <p:txBody>
          <a:bodyPr/>
          <a:lstStyle/>
          <a:p>
            <a:fld id="{8521617C-2330-43C0-83CA-1B53F434AD03}" type="slidenum">
              <a:rPr lang="en-AU" smtClean="0"/>
              <a:t>4</a:t>
            </a:fld>
            <a:endParaRPr lang="en-AU" dirty="0"/>
          </a:p>
        </p:txBody>
      </p:sp>
    </p:spTree>
    <p:extLst>
      <p:ext uri="{BB962C8B-B14F-4D97-AF65-F5344CB8AC3E}">
        <p14:creationId xmlns:p14="http://schemas.microsoft.com/office/powerpoint/2010/main" val="2087061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521617C-2330-43C0-83CA-1B53F434AD03}" type="slidenum">
              <a:rPr lang="en-AU" smtClean="0"/>
              <a:t>5</a:t>
            </a:fld>
            <a:endParaRPr lang="en-AU" dirty="0"/>
          </a:p>
        </p:txBody>
      </p:sp>
    </p:spTree>
    <p:extLst>
      <p:ext uri="{BB962C8B-B14F-4D97-AF65-F5344CB8AC3E}">
        <p14:creationId xmlns:p14="http://schemas.microsoft.com/office/powerpoint/2010/main" val="2540494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521617C-2330-43C0-83CA-1B53F434AD03}" type="slidenum">
              <a:rPr lang="en-AU" smtClean="0"/>
              <a:t>6</a:t>
            </a:fld>
            <a:endParaRPr lang="en-AU" dirty="0"/>
          </a:p>
        </p:txBody>
      </p:sp>
    </p:spTree>
    <p:extLst>
      <p:ext uri="{BB962C8B-B14F-4D97-AF65-F5344CB8AC3E}">
        <p14:creationId xmlns:p14="http://schemas.microsoft.com/office/powerpoint/2010/main" val="854746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521617C-2330-43C0-83CA-1B53F434AD03}" type="slidenum">
              <a:rPr lang="en-AU" smtClean="0"/>
              <a:t>7</a:t>
            </a:fld>
            <a:endParaRPr lang="en-AU" dirty="0"/>
          </a:p>
        </p:txBody>
      </p:sp>
    </p:spTree>
    <p:extLst>
      <p:ext uri="{BB962C8B-B14F-4D97-AF65-F5344CB8AC3E}">
        <p14:creationId xmlns:p14="http://schemas.microsoft.com/office/powerpoint/2010/main" val="737333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521617C-2330-43C0-83CA-1B53F434AD03}" type="slidenum">
              <a:rPr lang="en-AU" smtClean="0"/>
              <a:t>12</a:t>
            </a:fld>
            <a:endParaRPr lang="en-AU"/>
          </a:p>
        </p:txBody>
      </p:sp>
    </p:spTree>
    <p:extLst>
      <p:ext uri="{BB962C8B-B14F-4D97-AF65-F5344CB8AC3E}">
        <p14:creationId xmlns:p14="http://schemas.microsoft.com/office/powerpoint/2010/main" val="2169307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521617C-2330-43C0-83CA-1B53F434AD03}" type="slidenum">
              <a:rPr lang="en-AU" smtClean="0"/>
              <a:t>14</a:t>
            </a:fld>
            <a:endParaRPr lang="en-AU"/>
          </a:p>
        </p:txBody>
      </p:sp>
    </p:spTree>
    <p:extLst>
      <p:ext uri="{BB962C8B-B14F-4D97-AF65-F5344CB8AC3E}">
        <p14:creationId xmlns:p14="http://schemas.microsoft.com/office/powerpoint/2010/main" val="1057354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521617C-2330-43C0-83CA-1B53F434AD03}" type="slidenum">
              <a:rPr lang="en-AU" smtClean="0"/>
              <a:t>15</a:t>
            </a:fld>
            <a:endParaRPr lang="en-AU"/>
          </a:p>
        </p:txBody>
      </p:sp>
    </p:spTree>
    <p:extLst>
      <p:ext uri="{BB962C8B-B14F-4D97-AF65-F5344CB8AC3E}">
        <p14:creationId xmlns:p14="http://schemas.microsoft.com/office/powerpoint/2010/main" val="2145519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ith image">
    <p:bg>
      <p:bgPr>
        <a:solidFill>
          <a:schemeClr val="bg1"/>
        </a:solidFill>
        <a:effectLst/>
      </p:bgPr>
    </p:bg>
    <p:spTree>
      <p:nvGrpSpPr>
        <p:cNvPr id="1" name=""/>
        <p:cNvGrpSpPr/>
        <p:nvPr/>
      </p:nvGrpSpPr>
      <p:grpSpPr>
        <a:xfrm>
          <a:off x="0" y="0"/>
          <a:ext cx="0" cy="0"/>
          <a:chOff x="0" y="0"/>
          <a:chExt cx="0" cy="0"/>
        </a:xfrm>
      </p:grpSpPr>
      <p:pic>
        <p:nvPicPr>
          <p:cNvPr id="5" name="Picture 4" descr="A screen shot of a video game&#10;&#10;Description automatically generated">
            <a:extLst>
              <a:ext uri="{FF2B5EF4-FFF2-40B4-BE49-F238E27FC236}">
                <a16:creationId xmlns:a16="http://schemas.microsoft.com/office/drawing/2014/main" id="{D4B26E4B-924D-D6DB-3DED-643D70275F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C2A176-702B-4376-AC71-2A106461FBBD}"/>
              </a:ext>
            </a:extLst>
          </p:cNvPr>
          <p:cNvSpPr>
            <a:spLocks noGrp="1"/>
          </p:cNvSpPr>
          <p:nvPr>
            <p:ph type="ctrTitle"/>
          </p:nvPr>
        </p:nvSpPr>
        <p:spPr>
          <a:xfrm>
            <a:off x="1742400" y="2049982"/>
            <a:ext cx="4110087" cy="1107996"/>
          </a:xfrm>
        </p:spPr>
        <p:txBody>
          <a:bodyPr wrap="square" anchor="b">
            <a:spAutoFit/>
          </a:bodyPr>
          <a:lstStyle>
            <a:lvl1pPr algn="l">
              <a:defRPr sz="4000">
                <a:solidFill>
                  <a:schemeClr val="bg1"/>
                </a:solidFill>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E4446960-CED8-4CE7-8598-6F6C6F53871C}"/>
              </a:ext>
            </a:extLst>
          </p:cNvPr>
          <p:cNvSpPr>
            <a:spLocks noGrp="1"/>
          </p:cNvSpPr>
          <p:nvPr>
            <p:ph type="subTitle" idx="1"/>
          </p:nvPr>
        </p:nvSpPr>
        <p:spPr>
          <a:xfrm>
            <a:off x="1742400" y="3506771"/>
            <a:ext cx="4110088" cy="332399"/>
          </a:xfrm>
        </p:spPr>
        <p:txBody>
          <a:bodyPr wrap="square">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11" name="Text Placeholder 10">
            <a:extLst>
              <a:ext uri="{FF2B5EF4-FFF2-40B4-BE49-F238E27FC236}">
                <a16:creationId xmlns:a16="http://schemas.microsoft.com/office/drawing/2014/main" id="{888E0259-494E-4626-83B5-D38F3FFC2E31}"/>
              </a:ext>
            </a:extLst>
          </p:cNvPr>
          <p:cNvSpPr>
            <a:spLocks noGrp="1"/>
          </p:cNvSpPr>
          <p:nvPr>
            <p:ph type="body" sz="quarter" idx="10"/>
          </p:nvPr>
        </p:nvSpPr>
        <p:spPr>
          <a:xfrm>
            <a:off x="1742400" y="4430713"/>
            <a:ext cx="4110089" cy="249299"/>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0" name="Rectangle 9">
            <a:extLst>
              <a:ext uri="{FF2B5EF4-FFF2-40B4-BE49-F238E27FC236}">
                <a16:creationId xmlns:a16="http://schemas.microsoft.com/office/drawing/2014/main" id="{8C3E03C2-18B6-4279-A384-9A22AF9154B4}"/>
              </a:ext>
            </a:extLst>
          </p:cNvPr>
          <p:cNvSpPr/>
          <p:nvPr userDrawn="1"/>
        </p:nvSpPr>
        <p:spPr>
          <a:xfrm>
            <a:off x="336222" y="327581"/>
            <a:ext cx="11519556" cy="6202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61134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slide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CCA5DC8-0909-4FFC-9C5E-18E65B28B694}"/>
              </a:ext>
            </a:extLst>
          </p:cNvPr>
          <p:cNvSpPr>
            <a:spLocks noGrp="1"/>
          </p:cNvSpPr>
          <p:nvPr>
            <p:ph type="pic" sz="quarter" idx="13" hasCustomPrompt="1"/>
          </p:nvPr>
        </p:nvSpPr>
        <p:spPr>
          <a:xfrm>
            <a:off x="0" y="0"/>
            <a:ext cx="12192000" cy="6858000"/>
          </a:xfrm>
          <a:blipFill dpi="0" rotWithShape="1">
            <a:blip r:embed="rId2"/>
            <a:srcRect/>
            <a:stretch>
              <a:fillRect/>
            </a:stretch>
          </a:blipFill>
        </p:spPr>
        <p:txBody>
          <a:bodyPr lIns="360000" tIns="360000" rIns="360000" bIns="360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Click on the icon and follow the prompts to select your image.</a:t>
            </a:r>
          </a:p>
        </p:txBody>
      </p:sp>
      <p:sp>
        <p:nvSpPr>
          <p:cNvPr id="7" name="Text Placeholder 6">
            <a:extLst>
              <a:ext uri="{FF2B5EF4-FFF2-40B4-BE49-F238E27FC236}">
                <a16:creationId xmlns:a16="http://schemas.microsoft.com/office/drawing/2014/main" id="{8B25C5B4-62AD-4819-8F28-20C543FFE90D}"/>
              </a:ext>
            </a:extLst>
          </p:cNvPr>
          <p:cNvSpPr>
            <a:spLocks noGrp="1"/>
          </p:cNvSpPr>
          <p:nvPr>
            <p:ph type="body" sz="quarter" idx="14" hasCustomPrompt="1"/>
          </p:nvPr>
        </p:nvSpPr>
        <p:spPr>
          <a:xfrm>
            <a:off x="-17461" y="6607445"/>
            <a:ext cx="12209461" cy="250555"/>
          </a:xfrm>
          <a:solidFill>
            <a:schemeClr val="accent1"/>
          </a:solidFill>
        </p:spPr>
        <p:txBody>
          <a:bodyPr lIns="198000" tIns="0" rIns="0" bIns="0" anchor="ctr" anchorCtr="0"/>
          <a:lstStyle>
            <a:lvl1pPr>
              <a:defRPr sz="800">
                <a:solidFill>
                  <a:schemeClr val="bg1"/>
                </a:solidFill>
              </a:defRPr>
            </a:lvl1pPr>
          </a:lstStyle>
          <a:p>
            <a:pPr lvl="0"/>
            <a:r>
              <a:rPr lang="en-AU"/>
              <a:t> </a:t>
            </a:r>
          </a:p>
        </p:txBody>
      </p:sp>
      <p:sp>
        <p:nvSpPr>
          <p:cNvPr id="4" name="Slide Number Placeholder 3">
            <a:extLst>
              <a:ext uri="{FF2B5EF4-FFF2-40B4-BE49-F238E27FC236}">
                <a16:creationId xmlns:a16="http://schemas.microsoft.com/office/drawing/2014/main" id="{32FD4FE5-67E9-4B70-86CD-A9C4D76C3C4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6" name="Footer Placeholder 4">
            <a:extLst>
              <a:ext uri="{FF2B5EF4-FFF2-40B4-BE49-F238E27FC236}">
                <a16:creationId xmlns:a16="http://schemas.microsoft.com/office/drawing/2014/main" id="{FA789850-3AA3-482B-B3DA-F1346965BAC8}"/>
              </a:ext>
            </a:extLst>
          </p:cNvPr>
          <p:cNvSpPr>
            <a:spLocks noGrp="1"/>
          </p:cNvSpPr>
          <p:nvPr>
            <p:ph type="ftr" sz="quarter" idx="3"/>
          </p:nvPr>
        </p:nvSpPr>
        <p:spPr>
          <a:xfrm>
            <a:off x="0" y="6601866"/>
            <a:ext cx="10283717" cy="252410"/>
          </a:xfrm>
          <a:prstGeom prst="rect">
            <a:avLst/>
          </a:prstGeom>
        </p:spPr>
        <p:txBody>
          <a:bodyPr vert="horz" lIns="46800" tIns="0" rIns="46800" bIns="0" rtlCol="0" anchor="ctr"/>
          <a:lstStyle>
            <a:lvl1pPr algn="l">
              <a:defRPr sz="800">
                <a:solidFill>
                  <a:schemeClr val="bg1"/>
                </a:solidFill>
              </a:defRPr>
            </a:lvl1pPr>
          </a:lstStyle>
          <a:p>
            <a:r>
              <a:rPr lang="en-US"/>
              <a:t>NIAA | [Developing an annual project plan and budget – Part 1 Project Plan</a:t>
            </a:r>
            <a:endParaRPr lang="en-AU"/>
          </a:p>
        </p:txBody>
      </p:sp>
    </p:spTree>
    <p:extLst>
      <p:ext uri="{BB962C8B-B14F-4D97-AF65-F5344CB8AC3E}">
        <p14:creationId xmlns:p14="http://schemas.microsoft.com/office/powerpoint/2010/main" val="3290167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18F2AFEF-6796-4FF8-87CB-41D46879F44A}"/>
              </a:ext>
            </a:extLst>
          </p:cNvPr>
          <p:cNvSpPr>
            <a:spLocks noGrp="1"/>
          </p:cNvSpPr>
          <p:nvPr>
            <p:ph type="ftr" sz="quarter" idx="11"/>
          </p:nvPr>
        </p:nvSpPr>
        <p:spPr/>
        <p:txBody>
          <a:bodyPr/>
          <a:lstStyle/>
          <a:p>
            <a:r>
              <a:rPr lang="en-US"/>
              <a:t>NIAA | [Developing an annual project plan and budget – Part 1 Project Plan</a:t>
            </a:r>
            <a:endParaRPr lang="en-AU"/>
          </a:p>
        </p:txBody>
      </p:sp>
      <p:sp>
        <p:nvSpPr>
          <p:cNvPr id="7" name="Slide Number Placeholder 6">
            <a:extLst>
              <a:ext uri="{FF2B5EF4-FFF2-40B4-BE49-F238E27FC236}">
                <a16:creationId xmlns:a16="http://schemas.microsoft.com/office/drawing/2014/main" id="{67C4A5DB-64FC-4FAC-AB87-9EFBD117662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8" name="Title 1">
            <a:extLst>
              <a:ext uri="{FF2B5EF4-FFF2-40B4-BE49-F238E27FC236}">
                <a16:creationId xmlns:a16="http://schemas.microsoft.com/office/drawing/2014/main" id="{F567CF47-2A6F-4805-8236-77CA0F4FE3E3}"/>
              </a:ext>
            </a:extLst>
          </p:cNvPr>
          <p:cNvSpPr>
            <a:spLocks noGrp="1"/>
          </p:cNvSpPr>
          <p:nvPr>
            <p:ph type="title"/>
          </p:nvPr>
        </p:nvSpPr>
        <p:spPr>
          <a:xfrm>
            <a:off x="851322" y="860212"/>
            <a:ext cx="3920703" cy="1057723"/>
          </a:xfrm>
        </p:spPr>
        <p:txBody>
          <a:bodyPr/>
          <a:lstStyle/>
          <a:p>
            <a:r>
              <a:rPr lang="en-US"/>
              <a:t>Click to edit Master title style</a:t>
            </a:r>
            <a:endParaRPr lang="en-AU"/>
          </a:p>
        </p:txBody>
      </p:sp>
      <p:sp>
        <p:nvSpPr>
          <p:cNvPr id="9" name="Content Placeholder 9">
            <a:extLst>
              <a:ext uri="{FF2B5EF4-FFF2-40B4-BE49-F238E27FC236}">
                <a16:creationId xmlns:a16="http://schemas.microsoft.com/office/drawing/2014/main" id="{AB19A4C4-FDF7-432F-8A96-3DCB485F088F}"/>
              </a:ext>
            </a:extLst>
          </p:cNvPr>
          <p:cNvSpPr>
            <a:spLocks noGrp="1"/>
          </p:cNvSpPr>
          <p:nvPr>
            <p:ph sz="quarter" idx="14"/>
          </p:nvPr>
        </p:nvSpPr>
        <p:spPr>
          <a:xfrm>
            <a:off x="5183188" y="996950"/>
            <a:ext cx="6172200" cy="4873625"/>
          </a:xfrm>
        </p:spPr>
        <p:txBody>
          <a:bodyPr/>
          <a:lstStyle/>
          <a:p>
            <a:pPr lvl="0"/>
            <a:r>
              <a:rPr lang="en-US"/>
              <a:t>Click to edit Master text styles</a:t>
            </a:r>
          </a:p>
          <a:p>
            <a:pPr lvl="1"/>
            <a:r>
              <a:rPr lang="en-US"/>
              <a:t>Second level</a:t>
            </a:r>
          </a:p>
          <a:p>
            <a:pPr lvl="2"/>
            <a:r>
              <a:rPr lang="en-US"/>
              <a:t>Third level</a:t>
            </a:r>
          </a:p>
          <a:p>
            <a:pPr lvl="3"/>
            <a:r>
              <a:rPr lang="en-US"/>
              <a:t>Subtitle/emphasis</a:t>
            </a:r>
          </a:p>
        </p:txBody>
      </p:sp>
      <p:sp>
        <p:nvSpPr>
          <p:cNvPr id="10" name="Text Placeholder 4">
            <a:extLst>
              <a:ext uri="{FF2B5EF4-FFF2-40B4-BE49-F238E27FC236}">
                <a16:creationId xmlns:a16="http://schemas.microsoft.com/office/drawing/2014/main" id="{A8C5627D-2777-4042-8683-01B605CD2DC8}"/>
              </a:ext>
            </a:extLst>
          </p:cNvPr>
          <p:cNvSpPr>
            <a:spLocks noGrp="1"/>
          </p:cNvSpPr>
          <p:nvPr>
            <p:ph type="body" sz="quarter" idx="13"/>
          </p:nvPr>
        </p:nvSpPr>
        <p:spPr>
          <a:xfrm>
            <a:off x="851322" y="2057400"/>
            <a:ext cx="3921125" cy="3811588"/>
          </a:xfrm>
        </p:spPr>
        <p:txBody>
          <a:bodyPr/>
          <a:lstStyle/>
          <a:p>
            <a:pPr lvl="0"/>
            <a:r>
              <a:rPr lang="en-US"/>
              <a:t>Click to edit Master text styles</a:t>
            </a:r>
          </a:p>
          <a:p>
            <a:pPr lvl="1"/>
            <a:r>
              <a:rPr lang="en-US"/>
              <a:t>Second level</a:t>
            </a:r>
          </a:p>
          <a:p>
            <a:pPr lvl="2"/>
            <a:r>
              <a:rPr lang="en-US"/>
              <a:t>Third level</a:t>
            </a:r>
          </a:p>
          <a:p>
            <a:pPr lvl="3"/>
            <a:r>
              <a:rPr lang="en-US"/>
              <a:t>Subtitle/emphasis</a:t>
            </a:r>
          </a:p>
        </p:txBody>
      </p:sp>
    </p:spTree>
    <p:extLst>
      <p:ext uri="{BB962C8B-B14F-4D97-AF65-F5344CB8AC3E}">
        <p14:creationId xmlns:p14="http://schemas.microsoft.com/office/powerpoint/2010/main" val="2988767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F02A0D02-709B-4C4D-9611-13236D77612B}"/>
              </a:ext>
            </a:extLst>
          </p:cNvPr>
          <p:cNvSpPr>
            <a:spLocks noGrp="1"/>
          </p:cNvSpPr>
          <p:nvPr>
            <p:ph type="pic" sz="quarter" idx="13" hasCustomPrompt="1"/>
          </p:nvPr>
        </p:nvSpPr>
        <p:spPr>
          <a:xfrm>
            <a:off x="5183188" y="931332"/>
            <a:ext cx="6169024" cy="4929717"/>
          </a:xfrm>
          <a:blipFill dpi="0" rotWithShape="1">
            <a:blip r:embed="rId2"/>
            <a:srcRect/>
            <a:stretch>
              <a:fillRect/>
            </a:stretch>
          </a:blipFill>
        </p:spPr>
        <p:txBody>
          <a:bodyPr lIns="360000" tIns="360000" rIns="360000" bIns="360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Click on the icon and follow the </a:t>
            </a:r>
            <a:br>
              <a:rPr lang="en-AU"/>
            </a:br>
            <a:r>
              <a:rPr lang="en-AU"/>
              <a:t>prompts to select your image.</a:t>
            </a:r>
          </a:p>
        </p:txBody>
      </p:sp>
      <p:sp>
        <p:nvSpPr>
          <p:cNvPr id="6" name="Footer Placeholder 5">
            <a:extLst>
              <a:ext uri="{FF2B5EF4-FFF2-40B4-BE49-F238E27FC236}">
                <a16:creationId xmlns:a16="http://schemas.microsoft.com/office/drawing/2014/main" id="{CAE6F239-7AF3-4530-A2B5-B379DB148065}"/>
              </a:ext>
            </a:extLst>
          </p:cNvPr>
          <p:cNvSpPr>
            <a:spLocks noGrp="1"/>
          </p:cNvSpPr>
          <p:nvPr>
            <p:ph type="ftr" sz="quarter" idx="11"/>
          </p:nvPr>
        </p:nvSpPr>
        <p:spPr/>
        <p:txBody>
          <a:bodyPr/>
          <a:lstStyle/>
          <a:p>
            <a:r>
              <a:rPr lang="en-US"/>
              <a:t>NIAA | [Developing an annual project plan and budget – Part 1 Project Plan</a:t>
            </a:r>
            <a:endParaRPr lang="en-AU"/>
          </a:p>
        </p:txBody>
      </p:sp>
      <p:sp>
        <p:nvSpPr>
          <p:cNvPr id="7" name="Slide Number Placeholder 6">
            <a:extLst>
              <a:ext uri="{FF2B5EF4-FFF2-40B4-BE49-F238E27FC236}">
                <a16:creationId xmlns:a16="http://schemas.microsoft.com/office/drawing/2014/main" id="{BF14895D-5805-4F7F-9E33-F0A235D9B04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8" name="Title 1">
            <a:extLst>
              <a:ext uri="{FF2B5EF4-FFF2-40B4-BE49-F238E27FC236}">
                <a16:creationId xmlns:a16="http://schemas.microsoft.com/office/drawing/2014/main" id="{C257A185-0FB7-4828-92E2-2FEA7FD41077}"/>
              </a:ext>
            </a:extLst>
          </p:cNvPr>
          <p:cNvSpPr>
            <a:spLocks noGrp="1"/>
          </p:cNvSpPr>
          <p:nvPr>
            <p:ph type="title"/>
          </p:nvPr>
        </p:nvSpPr>
        <p:spPr>
          <a:xfrm>
            <a:off x="851322" y="799252"/>
            <a:ext cx="3932237" cy="1126067"/>
          </a:xfrm>
        </p:spPr>
        <p:txBody>
          <a:bodyPr/>
          <a:lstStyle/>
          <a:p>
            <a:r>
              <a:rPr lang="en-US"/>
              <a:t>Click to edit Master title style</a:t>
            </a:r>
            <a:endParaRPr lang="en-AU"/>
          </a:p>
        </p:txBody>
      </p:sp>
      <p:sp>
        <p:nvSpPr>
          <p:cNvPr id="11" name="Text Placeholder 4">
            <a:extLst>
              <a:ext uri="{FF2B5EF4-FFF2-40B4-BE49-F238E27FC236}">
                <a16:creationId xmlns:a16="http://schemas.microsoft.com/office/drawing/2014/main" id="{AAA318CB-6EDE-4738-B0D9-25100CB19BB7}"/>
              </a:ext>
            </a:extLst>
          </p:cNvPr>
          <p:cNvSpPr>
            <a:spLocks noGrp="1"/>
          </p:cNvSpPr>
          <p:nvPr>
            <p:ph type="body" sz="quarter" idx="15"/>
          </p:nvPr>
        </p:nvSpPr>
        <p:spPr>
          <a:xfrm>
            <a:off x="851322" y="2057400"/>
            <a:ext cx="3921125" cy="3811588"/>
          </a:xfrm>
        </p:spPr>
        <p:txBody>
          <a:bodyPr/>
          <a:lstStyle/>
          <a:p>
            <a:pPr lvl="0"/>
            <a:r>
              <a:rPr lang="en-US"/>
              <a:t>Click to edit Master text styles</a:t>
            </a:r>
          </a:p>
          <a:p>
            <a:pPr lvl="1"/>
            <a:r>
              <a:rPr lang="en-US"/>
              <a:t>Second level</a:t>
            </a:r>
          </a:p>
          <a:p>
            <a:pPr lvl="2"/>
            <a:r>
              <a:rPr lang="en-US"/>
              <a:t>Third level</a:t>
            </a:r>
          </a:p>
          <a:p>
            <a:pPr lvl="3"/>
            <a:r>
              <a:rPr lang="en-US"/>
              <a:t>Subtitle/emphasis</a:t>
            </a:r>
          </a:p>
        </p:txBody>
      </p:sp>
    </p:spTree>
    <p:extLst>
      <p:ext uri="{BB962C8B-B14F-4D97-AF65-F5344CB8AC3E}">
        <p14:creationId xmlns:p14="http://schemas.microsoft.com/office/powerpoint/2010/main" val="1547794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4F4F-D185-416A-B1C8-BC8AC02C8CB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352C28F-30E6-414E-AF8D-DBC6B3748B6E}"/>
              </a:ext>
            </a:extLst>
          </p:cNvPr>
          <p:cNvSpPr>
            <a:spLocks noGrp="1"/>
          </p:cNvSpPr>
          <p:nvPr>
            <p:ph idx="1"/>
          </p:nvPr>
        </p:nvSpPr>
        <p:spPr/>
        <p:txBody>
          <a:bodyPr/>
          <a:lstStyle>
            <a:lvl4pPr>
              <a:defRPr/>
            </a:lvl4pPr>
          </a:lstStyle>
          <a:p>
            <a:pPr lvl="0"/>
            <a:r>
              <a:rPr lang="en-US"/>
              <a:t>Click to edit Master text styles</a:t>
            </a:r>
          </a:p>
          <a:p>
            <a:pPr lvl="1"/>
            <a:r>
              <a:rPr lang="en-US"/>
              <a:t>Second level</a:t>
            </a:r>
          </a:p>
          <a:p>
            <a:pPr lvl="2"/>
            <a:r>
              <a:rPr lang="en-US"/>
              <a:t>Third level</a:t>
            </a:r>
          </a:p>
          <a:p>
            <a:pPr lvl="3"/>
            <a:endParaRPr lang="en-US"/>
          </a:p>
          <a:p>
            <a:pPr lvl="3"/>
            <a:r>
              <a:rPr lang="en-US"/>
              <a:t>Subtitle/emphasis</a:t>
            </a:r>
          </a:p>
        </p:txBody>
      </p:sp>
      <p:sp>
        <p:nvSpPr>
          <p:cNvPr id="5" name="Footer Placeholder 4">
            <a:extLst>
              <a:ext uri="{FF2B5EF4-FFF2-40B4-BE49-F238E27FC236}">
                <a16:creationId xmlns:a16="http://schemas.microsoft.com/office/drawing/2014/main" id="{D63CAB1C-7126-4630-B130-DC2CB18A93BC}"/>
              </a:ext>
            </a:extLst>
          </p:cNvPr>
          <p:cNvSpPr>
            <a:spLocks noGrp="1"/>
          </p:cNvSpPr>
          <p:nvPr>
            <p:ph type="ftr" sz="quarter" idx="11"/>
          </p:nvPr>
        </p:nvSpPr>
        <p:spPr/>
        <p:txBody>
          <a:bodyPr/>
          <a:lstStyle/>
          <a:p>
            <a:r>
              <a:rPr lang="en-US"/>
              <a:t>NIAA | [Developing an annual project plan and budget – Part 1 Project Plan</a:t>
            </a:r>
            <a:endParaRPr lang="en-AU"/>
          </a:p>
        </p:txBody>
      </p:sp>
      <p:sp>
        <p:nvSpPr>
          <p:cNvPr id="6" name="Slide Number Placeholder 5">
            <a:extLst>
              <a:ext uri="{FF2B5EF4-FFF2-40B4-BE49-F238E27FC236}">
                <a16:creationId xmlns:a16="http://schemas.microsoft.com/office/drawing/2014/main" id="{19A15F07-24A7-4D18-87BB-E61B3DB02176}"/>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1452465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number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4F4F-D185-416A-B1C8-BC8AC02C8CB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352C28F-30E6-414E-AF8D-DBC6B3748B6E}"/>
              </a:ext>
            </a:extLst>
          </p:cNvPr>
          <p:cNvSpPr>
            <a:spLocks noGrp="1"/>
          </p:cNvSpPr>
          <p:nvPr>
            <p:ph idx="1"/>
          </p:nvPr>
        </p:nvSpPr>
        <p:spPr/>
        <p:txBody>
          <a:bodyPr/>
          <a:lstStyle>
            <a:lvl2pPr marL="268288" indent="-268288">
              <a:buFont typeface="+mj-lt"/>
              <a:buAutoNum type="arabicPeriod"/>
              <a:defRPr/>
            </a:lvl2pPr>
            <a:lvl3pPr marL="536575" indent="-268288">
              <a:buFont typeface="+mj-lt"/>
              <a:buAutoNum type="alphaLcPeriod"/>
              <a:defRPr/>
            </a:lvl3pPr>
            <a:lvl4pPr>
              <a:defRPr/>
            </a:lvl4pPr>
          </a:lstStyle>
          <a:p>
            <a:pPr lvl="0"/>
            <a:r>
              <a:rPr lang="en-US"/>
              <a:t>Click to edit Master text styles</a:t>
            </a:r>
          </a:p>
          <a:p>
            <a:pPr lvl="1"/>
            <a:r>
              <a:rPr lang="en-US"/>
              <a:t>Second level</a:t>
            </a:r>
          </a:p>
          <a:p>
            <a:pPr lvl="2"/>
            <a:r>
              <a:rPr lang="en-US"/>
              <a:t>Third level</a:t>
            </a:r>
          </a:p>
          <a:p>
            <a:pPr lvl="3"/>
            <a:endParaRPr lang="en-US"/>
          </a:p>
          <a:p>
            <a:pPr lvl="3"/>
            <a:r>
              <a:rPr lang="en-US"/>
              <a:t>Subtitle/emphasis</a:t>
            </a:r>
          </a:p>
        </p:txBody>
      </p:sp>
      <p:sp>
        <p:nvSpPr>
          <p:cNvPr id="5" name="Footer Placeholder 4">
            <a:extLst>
              <a:ext uri="{FF2B5EF4-FFF2-40B4-BE49-F238E27FC236}">
                <a16:creationId xmlns:a16="http://schemas.microsoft.com/office/drawing/2014/main" id="{D63CAB1C-7126-4630-B130-DC2CB18A93BC}"/>
              </a:ext>
            </a:extLst>
          </p:cNvPr>
          <p:cNvSpPr>
            <a:spLocks noGrp="1"/>
          </p:cNvSpPr>
          <p:nvPr>
            <p:ph type="ftr" sz="quarter" idx="11"/>
          </p:nvPr>
        </p:nvSpPr>
        <p:spPr/>
        <p:txBody>
          <a:bodyPr/>
          <a:lstStyle/>
          <a:p>
            <a:r>
              <a:rPr lang="en-US"/>
              <a:t>NIAA | [Developing an annual project plan and budget – Part 1 Project Plan</a:t>
            </a:r>
            <a:endParaRPr lang="en-AU"/>
          </a:p>
        </p:txBody>
      </p:sp>
      <p:sp>
        <p:nvSpPr>
          <p:cNvPr id="6" name="Slide Number Placeholder 5">
            <a:extLst>
              <a:ext uri="{FF2B5EF4-FFF2-40B4-BE49-F238E27FC236}">
                <a16:creationId xmlns:a16="http://schemas.microsoft.com/office/drawing/2014/main" id="{19A15F07-24A7-4D18-87BB-E61B3DB02176}"/>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1496230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FFFFFF"/>
        </a:solidFill>
        <a:effectLst/>
      </p:bgPr>
    </p:bg>
    <p:spTree>
      <p:nvGrpSpPr>
        <p:cNvPr id="1" name=""/>
        <p:cNvGrpSpPr/>
        <p:nvPr/>
      </p:nvGrpSpPr>
      <p:grpSpPr>
        <a:xfrm>
          <a:off x="0" y="0"/>
          <a:ext cx="0" cy="0"/>
          <a:chOff x="0" y="0"/>
          <a:chExt cx="0" cy="0"/>
        </a:xfrm>
      </p:grpSpPr>
      <p:pic>
        <p:nvPicPr>
          <p:cNvPr id="6" name="Picture 5" descr="A screen shot of a video game&#10;&#10;Description automatically generated">
            <a:extLst>
              <a:ext uri="{FF2B5EF4-FFF2-40B4-BE49-F238E27FC236}">
                <a16:creationId xmlns:a16="http://schemas.microsoft.com/office/drawing/2014/main" id="{BFC9BD13-92C0-381D-1753-955327642ACA}"/>
              </a:ext>
            </a:extLst>
          </p:cNvPr>
          <p:cNvPicPr>
            <a:picLocks noChangeAspect="1"/>
          </p:cNvPicPr>
          <p:nvPr userDrawn="1"/>
        </p:nvPicPr>
        <p:blipFill>
          <a:blip r:embed="rId2">
            <a:extLst>
              <a:ext uri="{28A0092B-C50C-407E-A947-70E740481C1C}">
                <a14:useLocalDpi xmlns:a14="http://schemas.microsoft.com/office/drawing/2010/main" val="0"/>
              </a:ext>
            </a:extLst>
          </a:blip>
          <a:srcRect t="66291" b="8435"/>
          <a:stretch/>
        </p:blipFill>
        <p:spPr>
          <a:xfrm>
            <a:off x="0" y="2521058"/>
            <a:ext cx="12192000" cy="4358777"/>
          </a:xfrm>
          <a:prstGeom prst="rect">
            <a:avLst/>
          </a:prstGeom>
        </p:spPr>
      </p:pic>
      <p:sp>
        <p:nvSpPr>
          <p:cNvPr id="2" name="Title 1">
            <a:extLst>
              <a:ext uri="{FF2B5EF4-FFF2-40B4-BE49-F238E27FC236}">
                <a16:creationId xmlns:a16="http://schemas.microsoft.com/office/drawing/2014/main" id="{451B245E-612A-4802-AA86-02E58BC7CE77}"/>
              </a:ext>
            </a:extLst>
          </p:cNvPr>
          <p:cNvSpPr>
            <a:spLocks noGrp="1"/>
          </p:cNvSpPr>
          <p:nvPr>
            <p:ph type="title"/>
          </p:nvPr>
        </p:nvSpPr>
        <p:spPr>
          <a:xfrm>
            <a:off x="1058585" y="768349"/>
            <a:ext cx="5161912" cy="1730874"/>
          </a:xfrm>
        </p:spPr>
        <p:txBody>
          <a:bodyPr anchor="b"/>
          <a:lstStyle>
            <a:lvl1pPr>
              <a:defRPr sz="5200">
                <a:solidFill>
                  <a:schemeClr val="accent1"/>
                </a:solidFill>
              </a:defRPr>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41E9043-0D8E-45C5-985C-98474BC39454}"/>
              </a:ext>
            </a:extLst>
          </p:cNvPr>
          <p:cNvSpPr>
            <a:spLocks noGrp="1"/>
          </p:cNvSpPr>
          <p:nvPr>
            <p:ph type="body" idx="1"/>
          </p:nvPr>
        </p:nvSpPr>
        <p:spPr>
          <a:xfrm>
            <a:off x="1058583" y="2945339"/>
            <a:ext cx="10074832" cy="1163021"/>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3">
            <a:extLst>
              <a:ext uri="{FF2B5EF4-FFF2-40B4-BE49-F238E27FC236}">
                <a16:creationId xmlns:a16="http://schemas.microsoft.com/office/drawing/2014/main" id="{9C20840B-C17A-4110-99B2-D999FF7D69F4}"/>
              </a:ext>
            </a:extLst>
          </p:cNvPr>
          <p:cNvSpPr>
            <a:spLocks noGrp="1"/>
          </p:cNvSpPr>
          <p:nvPr>
            <p:ph type="sldNum" sz="quarter" idx="12"/>
          </p:nvPr>
        </p:nvSpPr>
        <p:spPr>
          <a:xfrm>
            <a:off x="11338873" y="6542176"/>
            <a:ext cx="804334" cy="252412"/>
          </a:xfrm>
        </p:spPr>
        <p:txBody>
          <a:bodyPr/>
          <a:lstStyle/>
          <a:p>
            <a:fld id="{3F63F2B1-4266-4ED4-AC2C-DB487684831E}" type="slidenum">
              <a:rPr lang="en-AU" smtClean="0"/>
              <a:t>‹#›</a:t>
            </a:fld>
            <a:endParaRPr lang="en-AU"/>
          </a:p>
        </p:txBody>
      </p:sp>
      <p:sp>
        <p:nvSpPr>
          <p:cNvPr id="9" name="Footer Placeholder 4">
            <a:extLst>
              <a:ext uri="{FF2B5EF4-FFF2-40B4-BE49-F238E27FC236}">
                <a16:creationId xmlns:a16="http://schemas.microsoft.com/office/drawing/2014/main" id="{FB02FF60-60B3-41D5-967C-5DA1B9762B27}"/>
              </a:ext>
            </a:extLst>
          </p:cNvPr>
          <p:cNvSpPr>
            <a:spLocks noGrp="1"/>
          </p:cNvSpPr>
          <p:nvPr>
            <p:ph type="ftr" sz="quarter" idx="3"/>
          </p:nvPr>
        </p:nvSpPr>
        <p:spPr>
          <a:xfrm>
            <a:off x="48793" y="6605590"/>
            <a:ext cx="10283717" cy="252410"/>
          </a:xfrm>
          <a:prstGeom prst="rect">
            <a:avLst/>
          </a:prstGeom>
        </p:spPr>
        <p:txBody>
          <a:bodyPr vert="horz" lIns="46800" tIns="0" rIns="46800" bIns="0" rtlCol="0" anchor="ctr"/>
          <a:lstStyle>
            <a:lvl1pPr algn="l">
              <a:defRPr sz="800">
                <a:solidFill>
                  <a:schemeClr val="bg1"/>
                </a:solidFill>
              </a:defRPr>
            </a:lvl1pPr>
          </a:lstStyle>
          <a:p>
            <a:r>
              <a:rPr lang="en-US"/>
              <a:t>NIAA | [Developing an annual project plan and budget – Part 1 Project Plan</a:t>
            </a:r>
            <a:endParaRPr lang="en-AU"/>
          </a:p>
        </p:txBody>
      </p:sp>
    </p:spTree>
    <p:extLst>
      <p:ext uri="{BB962C8B-B14F-4D97-AF65-F5344CB8AC3E}">
        <p14:creationId xmlns:p14="http://schemas.microsoft.com/office/powerpoint/2010/main" val="1206434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ll Quote">
    <p:bg>
      <p:bgPr>
        <a:solidFill>
          <a:srgbClr val="FFFFFF"/>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63CAB1C-7126-4630-B130-DC2CB18A93BC}"/>
              </a:ext>
            </a:extLst>
          </p:cNvPr>
          <p:cNvSpPr>
            <a:spLocks noGrp="1"/>
          </p:cNvSpPr>
          <p:nvPr>
            <p:ph type="ftr" sz="quarter" idx="11"/>
          </p:nvPr>
        </p:nvSpPr>
        <p:spPr/>
        <p:txBody>
          <a:bodyPr/>
          <a:lstStyle/>
          <a:p>
            <a:r>
              <a:rPr lang="en-US"/>
              <a:t>NIAA | [Developing an annual project plan and budget – Part 1 Project Plan</a:t>
            </a:r>
            <a:endParaRPr lang="en-AU"/>
          </a:p>
        </p:txBody>
      </p:sp>
      <p:sp>
        <p:nvSpPr>
          <p:cNvPr id="6" name="Slide Number Placeholder 5">
            <a:extLst>
              <a:ext uri="{FF2B5EF4-FFF2-40B4-BE49-F238E27FC236}">
                <a16:creationId xmlns:a16="http://schemas.microsoft.com/office/drawing/2014/main" id="{19A15F07-24A7-4D18-87BB-E61B3DB02176}"/>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7" name="Text Placeholder 6">
            <a:extLst>
              <a:ext uri="{FF2B5EF4-FFF2-40B4-BE49-F238E27FC236}">
                <a16:creationId xmlns:a16="http://schemas.microsoft.com/office/drawing/2014/main" id="{EBCE16DB-7A61-471B-91B9-59A5EA3943A7}"/>
              </a:ext>
            </a:extLst>
          </p:cNvPr>
          <p:cNvSpPr>
            <a:spLocks noGrp="1"/>
          </p:cNvSpPr>
          <p:nvPr>
            <p:ph type="body" sz="quarter" idx="13"/>
          </p:nvPr>
        </p:nvSpPr>
        <p:spPr>
          <a:xfrm>
            <a:off x="851322" y="1825625"/>
            <a:ext cx="10502478" cy="4100513"/>
          </a:xfrm>
        </p:spPr>
        <p:txBody>
          <a:bodyPr/>
          <a:lstStyle>
            <a:lvl1pPr>
              <a:defRPr sz="3200" b="1">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783730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57BA-8B98-497C-B943-6B0A65C406C1}"/>
              </a:ext>
            </a:extLst>
          </p:cNvPr>
          <p:cNvSpPr>
            <a:spLocks noGrp="1"/>
          </p:cNvSpPr>
          <p:nvPr>
            <p:ph type="title"/>
          </p:nvPr>
        </p:nvSpPr>
        <p:spPr>
          <a:xfrm>
            <a:off x="851322" y="931333"/>
            <a:ext cx="10502478" cy="498598"/>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E6F659F-42EC-449C-B6F2-89FAE1C5DE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0329154D-2407-4365-B78D-DE3B0C2608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oter Placeholder 5">
            <a:extLst>
              <a:ext uri="{FF2B5EF4-FFF2-40B4-BE49-F238E27FC236}">
                <a16:creationId xmlns:a16="http://schemas.microsoft.com/office/drawing/2014/main" id="{F54FEFD1-528A-43E0-AA97-5DA8C5FD604D}"/>
              </a:ext>
            </a:extLst>
          </p:cNvPr>
          <p:cNvSpPr>
            <a:spLocks noGrp="1"/>
          </p:cNvSpPr>
          <p:nvPr>
            <p:ph type="ftr" sz="quarter" idx="11"/>
          </p:nvPr>
        </p:nvSpPr>
        <p:spPr/>
        <p:txBody>
          <a:bodyPr/>
          <a:lstStyle/>
          <a:p>
            <a:r>
              <a:rPr lang="en-US"/>
              <a:t>NIAA | [Developing an annual project plan and budget – Part 1 Project Plan</a:t>
            </a:r>
            <a:endParaRPr lang="en-AU"/>
          </a:p>
        </p:txBody>
      </p:sp>
      <p:sp>
        <p:nvSpPr>
          <p:cNvPr id="7" name="Slide Number Placeholder 6">
            <a:extLst>
              <a:ext uri="{FF2B5EF4-FFF2-40B4-BE49-F238E27FC236}">
                <a16:creationId xmlns:a16="http://schemas.microsoft.com/office/drawing/2014/main" id="{F0CBBC03-C5ED-4599-8491-8AD3F42D3E00}"/>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98432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3FDD8B-1D0B-408E-8E02-844C4965CC87}"/>
              </a:ext>
            </a:extLst>
          </p:cNvPr>
          <p:cNvSpPr>
            <a:spLocks noGrp="1"/>
          </p:cNvSpPr>
          <p:nvPr>
            <p:ph type="body" idx="1"/>
          </p:nvPr>
        </p:nvSpPr>
        <p:spPr>
          <a:xfrm>
            <a:off x="839788" y="1681163"/>
            <a:ext cx="5157787" cy="823912"/>
          </a:xfrm>
        </p:spPr>
        <p:txBody>
          <a:bodyPr anchor="t" anchorCtr="0"/>
          <a:lstStyle>
            <a:lvl1pPr marL="0" indent="0">
              <a:buNone/>
              <a:defRPr sz="2400" b="1">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7668CE-E0F9-4C27-958A-535C839BCAE2}"/>
              </a:ext>
            </a:extLst>
          </p:cNvPr>
          <p:cNvSpPr>
            <a:spLocks noGrp="1"/>
          </p:cNvSpPr>
          <p:nvPr>
            <p:ph sz="half" idx="2"/>
          </p:nvPr>
        </p:nvSpPr>
        <p:spPr>
          <a:xfrm>
            <a:off x="839788" y="2505075"/>
            <a:ext cx="5157787" cy="3684588"/>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Subtitle/emphasis</a:t>
            </a:r>
          </a:p>
        </p:txBody>
      </p:sp>
      <p:sp>
        <p:nvSpPr>
          <p:cNvPr id="5" name="Text Placeholder 4">
            <a:extLst>
              <a:ext uri="{FF2B5EF4-FFF2-40B4-BE49-F238E27FC236}">
                <a16:creationId xmlns:a16="http://schemas.microsoft.com/office/drawing/2014/main" id="{F0ECB351-681A-4543-9560-8DA4A5E96A8D}"/>
              </a:ext>
            </a:extLst>
          </p:cNvPr>
          <p:cNvSpPr>
            <a:spLocks noGrp="1"/>
          </p:cNvSpPr>
          <p:nvPr>
            <p:ph type="body" sz="quarter" idx="3"/>
          </p:nvPr>
        </p:nvSpPr>
        <p:spPr>
          <a:xfrm>
            <a:off x="6172200" y="1681163"/>
            <a:ext cx="5183188" cy="823912"/>
          </a:xfrm>
        </p:spPr>
        <p:txBody>
          <a:bodyPr anchor="t" anchorCtr="0"/>
          <a:lstStyle>
            <a:lvl1pPr marL="0" indent="0">
              <a:buNone/>
              <a:defRPr sz="2400" b="1">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B59F32-54A1-435F-BB21-7208C2ADBC1D}"/>
              </a:ext>
            </a:extLst>
          </p:cNvPr>
          <p:cNvSpPr>
            <a:spLocks noGrp="1"/>
          </p:cNvSpPr>
          <p:nvPr>
            <p:ph sz="quarter" idx="4"/>
          </p:nvPr>
        </p:nvSpPr>
        <p:spPr>
          <a:xfrm>
            <a:off x="6172200" y="2505075"/>
            <a:ext cx="5183188" cy="3684588"/>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Subtitle/emphasis</a:t>
            </a:r>
          </a:p>
        </p:txBody>
      </p:sp>
      <p:sp>
        <p:nvSpPr>
          <p:cNvPr id="8" name="Footer Placeholder 7">
            <a:extLst>
              <a:ext uri="{FF2B5EF4-FFF2-40B4-BE49-F238E27FC236}">
                <a16:creationId xmlns:a16="http://schemas.microsoft.com/office/drawing/2014/main" id="{CC9FBDC8-B46D-49AB-872C-1BB907E14AA2}"/>
              </a:ext>
            </a:extLst>
          </p:cNvPr>
          <p:cNvSpPr>
            <a:spLocks noGrp="1"/>
          </p:cNvSpPr>
          <p:nvPr>
            <p:ph type="ftr" sz="quarter" idx="11"/>
          </p:nvPr>
        </p:nvSpPr>
        <p:spPr/>
        <p:txBody>
          <a:bodyPr/>
          <a:lstStyle/>
          <a:p>
            <a:r>
              <a:rPr lang="en-US"/>
              <a:t>NIAA | [Developing an annual project plan and budget – Part 1 Project Plan</a:t>
            </a:r>
            <a:endParaRPr lang="en-AU"/>
          </a:p>
        </p:txBody>
      </p:sp>
      <p:sp>
        <p:nvSpPr>
          <p:cNvPr id="9" name="Slide Number Placeholder 8">
            <a:extLst>
              <a:ext uri="{FF2B5EF4-FFF2-40B4-BE49-F238E27FC236}">
                <a16:creationId xmlns:a16="http://schemas.microsoft.com/office/drawing/2014/main" id="{2E2678C7-F7AF-4C1C-952C-65B4E0337CB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10" name="Title 1">
            <a:extLst>
              <a:ext uri="{FF2B5EF4-FFF2-40B4-BE49-F238E27FC236}">
                <a16:creationId xmlns:a16="http://schemas.microsoft.com/office/drawing/2014/main" id="{CB27CF33-D10A-43D2-96D2-0E14ACF7A971}"/>
              </a:ext>
            </a:extLst>
          </p:cNvPr>
          <p:cNvSpPr>
            <a:spLocks noGrp="1"/>
          </p:cNvSpPr>
          <p:nvPr>
            <p:ph type="title"/>
          </p:nvPr>
        </p:nvSpPr>
        <p:spPr>
          <a:xfrm>
            <a:off x="851322" y="931333"/>
            <a:ext cx="10504066" cy="498598"/>
          </a:xfrm>
        </p:spPr>
        <p:txBody>
          <a:bodyPr/>
          <a:lstStyle/>
          <a:p>
            <a:r>
              <a:rPr lang="en-US"/>
              <a:t>Click to edit Master title style</a:t>
            </a:r>
            <a:endParaRPr lang="en-AU"/>
          </a:p>
        </p:txBody>
      </p:sp>
    </p:spTree>
    <p:extLst>
      <p:ext uri="{BB962C8B-B14F-4D97-AF65-F5344CB8AC3E}">
        <p14:creationId xmlns:p14="http://schemas.microsoft.com/office/powerpoint/2010/main" val="1421962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A2B82-0586-412C-B2EB-52662E7EA88D}"/>
              </a:ext>
            </a:extLst>
          </p:cNvPr>
          <p:cNvSpPr>
            <a:spLocks noGrp="1"/>
          </p:cNvSpPr>
          <p:nvPr>
            <p:ph type="title"/>
          </p:nvPr>
        </p:nvSpPr>
        <p:spPr/>
        <p:txBody>
          <a:bodyPr/>
          <a:lstStyle/>
          <a:p>
            <a:r>
              <a:rPr lang="en-US"/>
              <a:t>Click to edit Master title style</a:t>
            </a:r>
            <a:endParaRPr lang="en-AU"/>
          </a:p>
        </p:txBody>
      </p:sp>
      <p:sp>
        <p:nvSpPr>
          <p:cNvPr id="4" name="Footer Placeholder 3">
            <a:extLst>
              <a:ext uri="{FF2B5EF4-FFF2-40B4-BE49-F238E27FC236}">
                <a16:creationId xmlns:a16="http://schemas.microsoft.com/office/drawing/2014/main" id="{44F9EE50-1CB9-4EAD-9841-CDCE34CF0E87}"/>
              </a:ext>
            </a:extLst>
          </p:cNvPr>
          <p:cNvSpPr>
            <a:spLocks noGrp="1"/>
          </p:cNvSpPr>
          <p:nvPr>
            <p:ph type="ftr" sz="quarter" idx="11"/>
          </p:nvPr>
        </p:nvSpPr>
        <p:spPr/>
        <p:txBody>
          <a:bodyPr/>
          <a:lstStyle/>
          <a:p>
            <a:r>
              <a:rPr lang="en-US"/>
              <a:t>NIAA | [Developing an annual project plan and budget – Part 1 Project Plan</a:t>
            </a:r>
            <a:endParaRPr lang="en-AU"/>
          </a:p>
        </p:txBody>
      </p:sp>
      <p:sp>
        <p:nvSpPr>
          <p:cNvPr id="5" name="Slide Number Placeholder 4">
            <a:extLst>
              <a:ext uri="{FF2B5EF4-FFF2-40B4-BE49-F238E27FC236}">
                <a16:creationId xmlns:a16="http://schemas.microsoft.com/office/drawing/2014/main" id="{233D29F4-AD7A-44AF-A3B4-813CB209C251}"/>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111462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9D3FED3-4315-444D-8608-2FA7DA201C50}"/>
              </a:ext>
            </a:extLst>
          </p:cNvPr>
          <p:cNvSpPr>
            <a:spLocks noGrp="1"/>
          </p:cNvSpPr>
          <p:nvPr>
            <p:ph type="ftr" sz="quarter" idx="11"/>
          </p:nvPr>
        </p:nvSpPr>
        <p:spPr/>
        <p:txBody>
          <a:bodyPr/>
          <a:lstStyle/>
          <a:p>
            <a:r>
              <a:rPr lang="en-US"/>
              <a:t>NIAA | [Developing an annual project plan and budget – Part 1 Project Plan</a:t>
            </a:r>
            <a:endParaRPr lang="en-AU"/>
          </a:p>
        </p:txBody>
      </p:sp>
      <p:sp>
        <p:nvSpPr>
          <p:cNvPr id="4" name="Slide Number Placeholder 3">
            <a:extLst>
              <a:ext uri="{FF2B5EF4-FFF2-40B4-BE49-F238E27FC236}">
                <a16:creationId xmlns:a16="http://schemas.microsoft.com/office/drawing/2014/main" id="{32FD4FE5-67E9-4B70-86CD-A9C4D76C3C40}"/>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2581267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02C9EE-ABE9-44BE-BA4C-B6941A7DCDCB}"/>
              </a:ext>
            </a:extLst>
          </p:cNvPr>
          <p:cNvSpPr/>
          <p:nvPr userDrawn="1"/>
        </p:nvSpPr>
        <p:spPr>
          <a:xfrm>
            <a:off x="0" y="6568561"/>
            <a:ext cx="12192000" cy="3301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Placeholder 1">
            <a:extLst>
              <a:ext uri="{FF2B5EF4-FFF2-40B4-BE49-F238E27FC236}">
                <a16:creationId xmlns:a16="http://schemas.microsoft.com/office/drawing/2014/main" id="{BA8C27A0-7D2C-4FBB-B70D-3BDA3F9AFD9A}"/>
              </a:ext>
            </a:extLst>
          </p:cNvPr>
          <p:cNvSpPr>
            <a:spLocks noGrp="1"/>
          </p:cNvSpPr>
          <p:nvPr>
            <p:ph type="title"/>
          </p:nvPr>
        </p:nvSpPr>
        <p:spPr>
          <a:xfrm>
            <a:off x="851322" y="931333"/>
            <a:ext cx="10502478" cy="498598"/>
          </a:xfrm>
          <a:prstGeom prst="rect">
            <a:avLst/>
          </a:prstGeom>
        </p:spPr>
        <p:txBody>
          <a:bodyPr vert="horz" wrap="square" lIns="0" tIns="0" rIns="0" bIns="0" rtlCol="0" anchor="b" anchorCtr="0">
            <a:sp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CAB03F2-F2F4-4F78-98F4-3316FD88B3BD}"/>
              </a:ext>
            </a:extLst>
          </p:cNvPr>
          <p:cNvSpPr>
            <a:spLocks noGrp="1"/>
          </p:cNvSpPr>
          <p:nvPr>
            <p:ph type="body" idx="1"/>
          </p:nvPr>
        </p:nvSpPr>
        <p:spPr>
          <a:xfrm>
            <a:off x="851322" y="1825625"/>
            <a:ext cx="10502478" cy="4101042"/>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endParaRPr lang="en-US"/>
          </a:p>
          <a:p>
            <a:pPr lvl="3"/>
            <a:r>
              <a:rPr lang="en-US"/>
              <a:t>Subtitle/emphasis</a:t>
            </a:r>
          </a:p>
        </p:txBody>
      </p:sp>
      <p:sp>
        <p:nvSpPr>
          <p:cNvPr id="5" name="Footer Placeholder 4">
            <a:extLst>
              <a:ext uri="{FF2B5EF4-FFF2-40B4-BE49-F238E27FC236}">
                <a16:creationId xmlns:a16="http://schemas.microsoft.com/office/drawing/2014/main" id="{4B1F260C-52B2-4D1C-B9C7-80179DFAC500}"/>
              </a:ext>
            </a:extLst>
          </p:cNvPr>
          <p:cNvSpPr>
            <a:spLocks noGrp="1"/>
          </p:cNvSpPr>
          <p:nvPr>
            <p:ph type="ftr" sz="quarter" idx="3"/>
          </p:nvPr>
        </p:nvSpPr>
        <p:spPr>
          <a:xfrm>
            <a:off x="0" y="6620076"/>
            <a:ext cx="10283717" cy="252410"/>
          </a:xfrm>
          <a:prstGeom prst="rect">
            <a:avLst/>
          </a:prstGeom>
        </p:spPr>
        <p:txBody>
          <a:bodyPr vert="horz" lIns="46800" tIns="0" rIns="46800" bIns="0" rtlCol="0" anchor="ctr"/>
          <a:lstStyle>
            <a:lvl1pPr algn="l">
              <a:defRPr sz="800">
                <a:solidFill>
                  <a:schemeClr val="bg1"/>
                </a:solidFill>
              </a:defRPr>
            </a:lvl1pPr>
          </a:lstStyle>
          <a:p>
            <a:r>
              <a:rPr lang="en-US"/>
              <a:t>NIAA | [Developing an annual project plan and budget – Part 1 Project Plan</a:t>
            </a:r>
            <a:endParaRPr lang="en-AU"/>
          </a:p>
        </p:txBody>
      </p:sp>
      <p:sp>
        <p:nvSpPr>
          <p:cNvPr id="6" name="Slide Number Placeholder 5">
            <a:extLst>
              <a:ext uri="{FF2B5EF4-FFF2-40B4-BE49-F238E27FC236}">
                <a16:creationId xmlns:a16="http://schemas.microsoft.com/office/drawing/2014/main" id="{885A0918-8A9E-4284-8EAE-6CC43FB0AF63}"/>
              </a:ext>
            </a:extLst>
          </p:cNvPr>
          <p:cNvSpPr>
            <a:spLocks noGrp="1"/>
          </p:cNvSpPr>
          <p:nvPr>
            <p:ph type="sldNum" sz="quarter" idx="4"/>
          </p:nvPr>
        </p:nvSpPr>
        <p:spPr>
          <a:xfrm>
            <a:off x="11334162" y="6607445"/>
            <a:ext cx="804334" cy="252412"/>
          </a:xfrm>
          <a:prstGeom prst="rect">
            <a:avLst/>
          </a:prstGeom>
        </p:spPr>
        <p:txBody>
          <a:bodyPr vert="horz" lIns="0" tIns="0" rIns="0" bIns="0" rtlCol="0" anchor="ctr"/>
          <a:lstStyle>
            <a:lvl1pPr algn="r">
              <a:defRPr sz="800">
                <a:solidFill>
                  <a:schemeClr val="bg1"/>
                </a:solidFill>
              </a:defRPr>
            </a:lvl1pPr>
          </a:lstStyle>
          <a:p>
            <a:fld id="{3F63F2B1-4266-4ED4-AC2C-DB487684831E}" type="slidenum">
              <a:rPr lang="en-AU" smtClean="0"/>
              <a:pPr/>
              <a:t>‹#›</a:t>
            </a:fld>
            <a:endParaRPr lang="en-AU"/>
          </a:p>
        </p:txBody>
      </p:sp>
      <p:sp>
        <p:nvSpPr>
          <p:cNvPr id="9" name="TextBox 8">
            <a:extLst>
              <a:ext uri="{FF2B5EF4-FFF2-40B4-BE49-F238E27FC236}">
                <a16:creationId xmlns:a16="http://schemas.microsoft.com/office/drawing/2014/main" id="{EAEB1EF4-848E-FFB0-5C56-C015ECE6EF17}"/>
              </a:ext>
            </a:extLst>
          </p:cNvPr>
          <p:cNvSpPr txBox="1"/>
          <p:nvPr userDrawn="1">
            <p:extLst>
              <p:ext uri="{1162E1C5-73C7-4A58-AE30-91384D911F3F}">
                <p184:classification xmlns:p184="http://schemas.microsoft.com/office/powerpoint/2018/4/main" val="hdr"/>
              </p:ext>
            </p:extLst>
          </p:nvPr>
        </p:nvSpPr>
        <p:spPr>
          <a:xfrm>
            <a:off x="5752275" y="63500"/>
            <a:ext cx="730250" cy="182880"/>
          </a:xfrm>
          <a:prstGeom prst="rect">
            <a:avLst/>
          </a:prstGeom>
        </p:spPr>
        <p:txBody>
          <a:bodyPr horzOverflow="overflow" lIns="0" tIns="0" rIns="0" bIns="0">
            <a:spAutoFit/>
          </a:bodyPr>
          <a:lstStyle/>
          <a:p>
            <a:pPr algn="l"/>
            <a:r>
              <a:rPr lang="en-AU" sz="1200">
                <a:solidFill>
                  <a:srgbClr val="FF0000"/>
                </a:solidFill>
                <a:latin typeface="ARIAL" panose="020B0604020202020204" pitchFamily="34" charset="0"/>
                <a:cs typeface="ARIAL" panose="020B0604020202020204" pitchFamily="34" charset="0"/>
              </a:rPr>
              <a:t>OFFICIAL</a:t>
            </a:r>
          </a:p>
        </p:txBody>
      </p:sp>
      <p:sp>
        <p:nvSpPr>
          <p:cNvPr id="10" name="TextBox 9">
            <a:extLst>
              <a:ext uri="{FF2B5EF4-FFF2-40B4-BE49-F238E27FC236}">
                <a16:creationId xmlns:a16="http://schemas.microsoft.com/office/drawing/2014/main" id="{5F7E9DC9-AF8E-D98B-BADC-56054BDAA5BA}"/>
              </a:ext>
            </a:extLst>
          </p:cNvPr>
          <p:cNvSpPr txBox="1"/>
          <p:nvPr userDrawn="1">
            <p:extLst>
              <p:ext uri="{1162E1C5-73C7-4A58-AE30-91384D911F3F}">
                <p184:classification xmlns:p184="http://schemas.microsoft.com/office/powerpoint/2018/4/main" val="ftr"/>
              </p:ext>
            </p:extLst>
          </p:nvPr>
        </p:nvSpPr>
        <p:spPr>
          <a:xfrm>
            <a:off x="5752275" y="6611620"/>
            <a:ext cx="730250" cy="182880"/>
          </a:xfrm>
          <a:prstGeom prst="rect">
            <a:avLst/>
          </a:prstGeom>
        </p:spPr>
        <p:txBody>
          <a:bodyPr horzOverflow="overflow" lIns="0" tIns="0" rIns="0" bIns="0">
            <a:spAutoFit/>
          </a:bodyPr>
          <a:lstStyle/>
          <a:p>
            <a:pPr algn="l"/>
            <a:r>
              <a:rPr lang="en-AU" sz="1200">
                <a:solidFill>
                  <a:srgbClr val="FF0000"/>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282124953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hf hdr="0" dt="0"/>
  <p:txStyles>
    <p:titleStyle>
      <a:lvl1pPr algn="l" defTabSz="914400" rtl="0" eaLnBrk="1" latinLnBrk="0" hangingPunct="1">
        <a:lnSpc>
          <a:spcPct val="90000"/>
        </a:lnSpc>
        <a:spcBef>
          <a:spcPct val="0"/>
        </a:spcBef>
        <a:buNone/>
        <a:defRPr sz="3600" b="1" kern="1200">
          <a:solidFill>
            <a:schemeClr val="accent4"/>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449263" indent="-228600" algn="l" defTabSz="914400" rtl="0" eaLnBrk="1" latinLnBrk="0" hangingPunct="1">
        <a:lnSpc>
          <a:spcPct val="90000"/>
        </a:lnSpc>
        <a:spcBef>
          <a:spcPts val="500"/>
        </a:spcBef>
        <a:buFont typeface="Calibri Light" panose="020F0302020204030204" pitchFamily="34" charset="0"/>
        <a:buChar char="−"/>
        <a:defRPr sz="1800" kern="1200">
          <a:solidFill>
            <a:schemeClr val="tx1">
              <a:lumMod val="85000"/>
              <a:lumOff val="15000"/>
            </a:schemeClr>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kern="1200">
          <a:solidFill>
            <a:schemeClr val="accent4"/>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31ACE-A364-46EC-B2A1-9E10E95148BE}"/>
              </a:ext>
            </a:extLst>
          </p:cNvPr>
          <p:cNvSpPr>
            <a:spLocks noGrp="1"/>
          </p:cNvSpPr>
          <p:nvPr>
            <p:ph type="ctrTitle"/>
          </p:nvPr>
        </p:nvSpPr>
        <p:spPr>
          <a:xfrm>
            <a:off x="533184" y="1280448"/>
            <a:ext cx="9220415" cy="2603790"/>
          </a:xfrm>
        </p:spPr>
        <p:txBody>
          <a:bodyPr/>
          <a:lstStyle/>
          <a:p>
            <a:r>
              <a:rPr lang="en-AU" dirty="0"/>
              <a:t>IRP </a:t>
            </a:r>
            <a:r>
              <a:rPr lang="en-AU"/>
              <a:t>Expansion Round 1</a:t>
            </a:r>
            <a:br>
              <a:rPr lang="en-AU"/>
            </a:br>
            <a:br>
              <a:rPr lang="en-AU"/>
            </a:br>
            <a:r>
              <a:rPr lang="en-AU"/>
              <a:t>Annual </a:t>
            </a:r>
            <a:r>
              <a:rPr lang="en-AU" dirty="0"/>
              <a:t>Project Plan &amp; Budget</a:t>
            </a:r>
            <a:br>
              <a:rPr lang="en-AU" dirty="0"/>
            </a:br>
            <a:br>
              <a:rPr lang="en-AU" dirty="0"/>
            </a:br>
            <a:r>
              <a:rPr lang="en-AU" sz="2800" dirty="0"/>
              <a:t>Part 1: Negotiating the annual Project Plan</a:t>
            </a:r>
            <a:endParaRPr lang="en-AU" dirty="0"/>
          </a:p>
        </p:txBody>
      </p:sp>
      <p:sp>
        <p:nvSpPr>
          <p:cNvPr id="3" name="Subtitle 2">
            <a:extLst>
              <a:ext uri="{FF2B5EF4-FFF2-40B4-BE49-F238E27FC236}">
                <a16:creationId xmlns:a16="http://schemas.microsoft.com/office/drawing/2014/main" id="{CBD68B38-F0AA-40B7-8D9B-DE1EBAFA739F}"/>
              </a:ext>
            </a:extLst>
          </p:cNvPr>
          <p:cNvSpPr>
            <a:spLocks noGrp="1"/>
          </p:cNvSpPr>
          <p:nvPr>
            <p:ph type="subTitle" idx="1"/>
          </p:nvPr>
        </p:nvSpPr>
        <p:spPr>
          <a:xfrm>
            <a:off x="533184" y="4399682"/>
            <a:ext cx="5337038" cy="737638"/>
          </a:xfrm>
        </p:spPr>
        <p:txBody>
          <a:bodyPr vert="horz" wrap="square" lIns="0" tIns="0" rIns="0" bIns="0" rtlCol="0" anchor="t">
            <a:spAutoFit/>
          </a:bodyPr>
          <a:lstStyle/>
          <a:p>
            <a:r>
              <a:rPr lang="en-AU" sz="2000" dirty="0"/>
              <a:t>Guidance for Indigenous Rangers Program Providers</a:t>
            </a:r>
            <a:endParaRPr lang="en-US" sz="2000" dirty="0"/>
          </a:p>
          <a:p>
            <a:endParaRPr lang="en-AU" dirty="0">
              <a:ea typeface="Calibri Light"/>
              <a:cs typeface="Calibri Light"/>
            </a:endParaRPr>
          </a:p>
        </p:txBody>
      </p:sp>
    </p:spTree>
    <p:extLst>
      <p:ext uri="{BB962C8B-B14F-4D97-AF65-F5344CB8AC3E}">
        <p14:creationId xmlns:p14="http://schemas.microsoft.com/office/powerpoint/2010/main" val="259895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57BC2-13DC-D3E1-E272-639D26506E57}"/>
              </a:ext>
            </a:extLst>
          </p:cNvPr>
          <p:cNvSpPr>
            <a:spLocks noGrp="1"/>
          </p:cNvSpPr>
          <p:nvPr>
            <p:ph type="title"/>
          </p:nvPr>
        </p:nvSpPr>
        <p:spPr>
          <a:xfrm>
            <a:off x="851322" y="931333"/>
            <a:ext cx="10502478" cy="498598"/>
          </a:xfrm>
        </p:spPr>
        <p:txBody>
          <a:bodyPr wrap="square" anchor="b">
            <a:normAutofit/>
          </a:bodyPr>
          <a:lstStyle/>
          <a:p>
            <a:r>
              <a:rPr lang="en-AU" dirty="0"/>
              <a:t>Step 2 – Complete your Project Plan </a:t>
            </a:r>
          </a:p>
        </p:txBody>
      </p:sp>
      <p:pic>
        <p:nvPicPr>
          <p:cNvPr id="13" name="Picture 12">
            <a:extLst>
              <a:ext uri="{FF2B5EF4-FFF2-40B4-BE49-F238E27FC236}">
                <a16:creationId xmlns:a16="http://schemas.microsoft.com/office/drawing/2014/main" id="{D3075FA4-35C0-1DD2-F208-1DD2E0AB114C}"/>
              </a:ext>
            </a:extLst>
          </p:cNvPr>
          <p:cNvPicPr>
            <a:picLocks noChangeAspect="1"/>
          </p:cNvPicPr>
          <p:nvPr/>
        </p:nvPicPr>
        <p:blipFill>
          <a:blip r:embed="rId2"/>
          <a:stretch>
            <a:fillRect/>
          </a:stretch>
        </p:blipFill>
        <p:spPr>
          <a:xfrm>
            <a:off x="1131601" y="1825625"/>
            <a:ext cx="9941920" cy="4101042"/>
          </a:xfrm>
          <a:prstGeom prst="rect">
            <a:avLst/>
          </a:prstGeom>
          <a:noFill/>
        </p:spPr>
      </p:pic>
      <p:sp>
        <p:nvSpPr>
          <p:cNvPr id="4" name="Footer Placeholder 3">
            <a:extLst>
              <a:ext uri="{FF2B5EF4-FFF2-40B4-BE49-F238E27FC236}">
                <a16:creationId xmlns:a16="http://schemas.microsoft.com/office/drawing/2014/main" id="{628FF5C9-4C18-F9D6-BBED-F285F35F4E79}"/>
              </a:ext>
            </a:extLst>
          </p:cNvPr>
          <p:cNvSpPr>
            <a:spLocks noGrp="1"/>
          </p:cNvSpPr>
          <p:nvPr>
            <p:ph type="ftr" sz="quarter" idx="11"/>
          </p:nvPr>
        </p:nvSpPr>
        <p:spPr>
          <a:xfrm>
            <a:off x="0" y="6620076"/>
            <a:ext cx="10283717" cy="252410"/>
          </a:xfrm>
        </p:spPr>
        <p:txBody>
          <a:bodyPr anchor="ctr">
            <a:normAutofit/>
          </a:bodyPr>
          <a:lstStyle/>
          <a:p>
            <a:pPr>
              <a:spcAft>
                <a:spcPts val="600"/>
              </a:spcAft>
            </a:pPr>
            <a:r>
              <a:rPr lang="en-US"/>
              <a:t>NIAA | [Developing an annual project plan and budget – Part 1 Project Plan</a:t>
            </a:r>
            <a:endParaRPr lang="en-AU"/>
          </a:p>
        </p:txBody>
      </p:sp>
      <p:sp>
        <p:nvSpPr>
          <p:cNvPr id="5" name="Slide Number Placeholder 4">
            <a:extLst>
              <a:ext uri="{FF2B5EF4-FFF2-40B4-BE49-F238E27FC236}">
                <a16:creationId xmlns:a16="http://schemas.microsoft.com/office/drawing/2014/main" id="{AFE55F9B-8640-F904-DCEC-56FB2D5377DA}"/>
              </a:ext>
            </a:extLst>
          </p:cNvPr>
          <p:cNvSpPr>
            <a:spLocks noGrp="1"/>
          </p:cNvSpPr>
          <p:nvPr>
            <p:ph type="sldNum" sz="quarter" idx="12"/>
          </p:nvPr>
        </p:nvSpPr>
        <p:spPr>
          <a:xfrm>
            <a:off x="11334162" y="6607445"/>
            <a:ext cx="804334" cy="252412"/>
          </a:xfrm>
        </p:spPr>
        <p:txBody>
          <a:bodyPr anchor="ctr">
            <a:normAutofit/>
          </a:bodyPr>
          <a:lstStyle/>
          <a:p>
            <a:pPr>
              <a:spcAft>
                <a:spcPts val="600"/>
              </a:spcAft>
            </a:pPr>
            <a:fld id="{3F63F2B1-4266-4ED4-AC2C-DB487684831E}" type="slidenum">
              <a:rPr lang="en-AU" smtClean="0"/>
              <a:pPr>
                <a:spcAft>
                  <a:spcPts val="600"/>
                </a:spcAft>
              </a:pPr>
              <a:t>10</a:t>
            </a:fld>
            <a:endParaRPr lang="en-AU"/>
          </a:p>
        </p:txBody>
      </p:sp>
    </p:spTree>
    <p:extLst>
      <p:ext uri="{BB962C8B-B14F-4D97-AF65-F5344CB8AC3E}">
        <p14:creationId xmlns:p14="http://schemas.microsoft.com/office/powerpoint/2010/main" val="1645439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0A708-4493-9FA7-7370-8ACAEC7EF8C0}"/>
              </a:ext>
            </a:extLst>
          </p:cNvPr>
          <p:cNvSpPr>
            <a:spLocks noGrp="1"/>
          </p:cNvSpPr>
          <p:nvPr>
            <p:ph type="title"/>
          </p:nvPr>
        </p:nvSpPr>
        <p:spPr>
          <a:xfrm>
            <a:off x="851322" y="931333"/>
            <a:ext cx="10502478" cy="498598"/>
          </a:xfrm>
        </p:spPr>
        <p:txBody>
          <a:bodyPr/>
          <a:lstStyle/>
          <a:p>
            <a:r>
              <a:rPr lang="en-US" dirty="0"/>
              <a:t>Step 2a – Writing your Activity Description </a:t>
            </a:r>
            <a:endParaRPr lang="en-AU" dirty="0"/>
          </a:p>
        </p:txBody>
      </p:sp>
      <p:sp>
        <p:nvSpPr>
          <p:cNvPr id="3" name="Content Placeholder 2">
            <a:extLst>
              <a:ext uri="{FF2B5EF4-FFF2-40B4-BE49-F238E27FC236}">
                <a16:creationId xmlns:a16="http://schemas.microsoft.com/office/drawing/2014/main" id="{6AE9B396-103E-BD7A-9156-58120A0F54CD}"/>
              </a:ext>
            </a:extLst>
          </p:cNvPr>
          <p:cNvSpPr>
            <a:spLocks noGrp="1"/>
          </p:cNvSpPr>
          <p:nvPr>
            <p:ph idx="1"/>
          </p:nvPr>
        </p:nvSpPr>
        <p:spPr>
          <a:xfrm>
            <a:off x="851322" y="1825625"/>
            <a:ext cx="10502478" cy="4484864"/>
          </a:xfrm>
        </p:spPr>
        <p:txBody>
          <a:bodyPr/>
          <a:lstStyle/>
          <a:p>
            <a:pPr algn="l" rtl="0" fontAlgn="base">
              <a:lnSpc>
                <a:spcPts val="1402"/>
              </a:lnSpc>
              <a:spcAft>
                <a:spcPts val="600"/>
              </a:spcAft>
              <a:buNone/>
            </a:pPr>
            <a:endParaRPr lang="en-US" sz="1800" b="0" i="0" dirty="0">
              <a:solidFill>
                <a:srgbClr val="262626"/>
              </a:solidFill>
              <a:effectLst/>
              <a:latin typeface="Calibri" panose="020F0502020204030204" pitchFamily="34" charset="0"/>
            </a:endParaRPr>
          </a:p>
          <a:p>
            <a:pPr algn="l" rtl="0" fontAlgn="base">
              <a:lnSpc>
                <a:spcPct val="150000"/>
              </a:lnSpc>
              <a:spcAft>
                <a:spcPts val="600"/>
              </a:spcAft>
              <a:buNone/>
            </a:pPr>
            <a:r>
              <a:rPr lang="en-US" sz="1800" b="0" i="0" dirty="0">
                <a:solidFill>
                  <a:srgbClr val="262626"/>
                </a:solidFill>
                <a:effectLst/>
                <a:latin typeface="Calibri" panose="020F0502020204030204" pitchFamily="34" charset="0"/>
              </a:rPr>
              <a:t>The Activity Description column should list and describe each of your planned activities. All planned activities should align with your funding agreement and the objectives of the IRP. Each activity should work towards a particular goal or outcome. </a:t>
            </a:r>
          </a:p>
          <a:p>
            <a:pPr algn="l" rtl="0" fontAlgn="base">
              <a:lnSpc>
                <a:spcPts val="1402"/>
              </a:lnSpc>
              <a:spcAft>
                <a:spcPts val="600"/>
              </a:spcAft>
              <a:buNone/>
            </a:pPr>
            <a:r>
              <a:rPr lang="en-US" sz="1800" b="0" i="0" dirty="0">
                <a:solidFill>
                  <a:srgbClr val="262626"/>
                </a:solidFill>
                <a:effectLst/>
                <a:latin typeface="Calibri" panose="020F0502020204030204" pitchFamily="34" charset="0"/>
              </a:rPr>
              <a:t> </a:t>
            </a:r>
            <a:endParaRPr lang="en-US" dirty="0">
              <a:solidFill>
                <a:srgbClr val="262626"/>
              </a:solidFill>
              <a:latin typeface="Calibri" panose="020F0502020204030204" pitchFamily="34" charset="0"/>
            </a:endParaRPr>
          </a:p>
          <a:p>
            <a:pPr algn="l" rtl="0" fontAlgn="base">
              <a:lnSpc>
                <a:spcPct val="100000"/>
              </a:lnSpc>
              <a:spcAft>
                <a:spcPts val="600"/>
              </a:spcAft>
              <a:buNone/>
            </a:pPr>
            <a:r>
              <a:rPr lang="en-US" sz="1800" b="0" i="0" dirty="0">
                <a:solidFill>
                  <a:srgbClr val="262626"/>
                </a:solidFill>
                <a:effectLst/>
                <a:latin typeface="Calibri" panose="020F0502020204030204" pitchFamily="34" charset="0"/>
              </a:rPr>
              <a:t>You should consider including the following information in your activity descriptions:  </a:t>
            </a:r>
            <a:endParaRPr lang="en-US" b="0" i="0" dirty="0">
              <a:solidFill>
                <a:srgbClr val="262626"/>
              </a:solidFill>
              <a:effectLst/>
              <a:latin typeface="Calibri" panose="020F0502020204030204" pitchFamily="34" charset="0"/>
            </a:endParaRPr>
          </a:p>
          <a:p>
            <a:pPr marL="285750" indent="-285750" algn="l" rtl="0" fontAlgn="base">
              <a:lnSpc>
                <a:spcPct val="100000"/>
              </a:lnSpc>
              <a:buFont typeface="Arial" panose="020B0604020202020204" pitchFamily="34" charset="0"/>
              <a:buChar char="•"/>
            </a:pPr>
            <a:r>
              <a:rPr lang="en-US" sz="1800" b="0" i="0" dirty="0">
                <a:solidFill>
                  <a:srgbClr val="262626"/>
                </a:solidFill>
                <a:effectLst/>
                <a:latin typeface="Calibri" panose="020F0502020204030204" pitchFamily="34" charset="0"/>
              </a:rPr>
              <a:t>The purpose or intended goal or outcome of the activity.  </a:t>
            </a:r>
          </a:p>
          <a:p>
            <a:pPr marL="285750" indent="-285750" algn="l" rtl="0" fontAlgn="base">
              <a:lnSpc>
                <a:spcPct val="100000"/>
              </a:lnSpc>
              <a:buFont typeface="Arial" panose="020B0604020202020204" pitchFamily="34" charset="0"/>
              <a:buChar char="•"/>
            </a:pPr>
            <a:r>
              <a:rPr lang="en-US" sz="1800" b="0" i="0" dirty="0">
                <a:solidFill>
                  <a:srgbClr val="262626"/>
                </a:solidFill>
                <a:effectLst/>
                <a:latin typeface="Calibri" panose="020F0502020204030204" pitchFamily="34" charset="0"/>
              </a:rPr>
              <a:t>How your rangers or staff will deliver the activity.  </a:t>
            </a:r>
          </a:p>
          <a:p>
            <a:pPr marL="285750" indent="-285750" algn="l" rtl="0" fontAlgn="base">
              <a:lnSpc>
                <a:spcPct val="100000"/>
              </a:lnSpc>
              <a:buFont typeface="Arial" panose="020B0604020202020204" pitchFamily="34" charset="0"/>
              <a:buChar char="•"/>
            </a:pPr>
            <a:r>
              <a:rPr lang="en-US" sz="1800" b="0" i="0" dirty="0">
                <a:solidFill>
                  <a:srgbClr val="262626"/>
                </a:solidFill>
                <a:effectLst/>
                <a:latin typeface="Calibri" panose="020F0502020204030204" pitchFamily="34" charset="0"/>
              </a:rPr>
              <a:t>If the planned activity is the result of consultation with Elders and Traditional Owners, taken from strategic planning documents), or in partnership with another </a:t>
            </a:r>
            <a:r>
              <a:rPr lang="en-US" sz="1800" b="0" i="0" dirty="0" err="1">
                <a:solidFill>
                  <a:srgbClr val="262626"/>
                </a:solidFill>
                <a:effectLst/>
                <a:latin typeface="Calibri" panose="020F0502020204030204" pitchFamily="34" charset="0"/>
              </a:rPr>
              <a:t>organisation</a:t>
            </a:r>
            <a:r>
              <a:rPr lang="en-US" sz="1800" b="0" i="0" dirty="0">
                <a:solidFill>
                  <a:srgbClr val="262626"/>
                </a:solidFill>
                <a:effectLst/>
                <a:latin typeface="Calibri" panose="020F0502020204030204" pitchFamily="34" charset="0"/>
              </a:rPr>
              <a:t> etc.  </a:t>
            </a:r>
          </a:p>
          <a:p>
            <a:endParaRPr lang="en-US" dirty="0"/>
          </a:p>
          <a:p>
            <a:endParaRPr lang="en-AU" b="1" dirty="0"/>
          </a:p>
        </p:txBody>
      </p:sp>
      <p:sp>
        <p:nvSpPr>
          <p:cNvPr id="4" name="Footer Placeholder 3">
            <a:extLst>
              <a:ext uri="{FF2B5EF4-FFF2-40B4-BE49-F238E27FC236}">
                <a16:creationId xmlns:a16="http://schemas.microsoft.com/office/drawing/2014/main" id="{6D65BCDA-0DFF-967D-DDCE-C91E8A485BCA}"/>
              </a:ext>
            </a:extLst>
          </p:cNvPr>
          <p:cNvSpPr>
            <a:spLocks noGrp="1"/>
          </p:cNvSpPr>
          <p:nvPr>
            <p:ph type="ftr" sz="quarter" idx="11"/>
          </p:nvPr>
        </p:nvSpPr>
        <p:spPr/>
        <p:txBody>
          <a:bodyPr/>
          <a:lstStyle/>
          <a:p>
            <a:r>
              <a:rPr lang="en-US"/>
              <a:t>NIAA | [Developing an annual project plan and budget – Part 1 Project Plan</a:t>
            </a:r>
            <a:endParaRPr lang="en-AU"/>
          </a:p>
        </p:txBody>
      </p:sp>
      <p:sp>
        <p:nvSpPr>
          <p:cNvPr id="5" name="Slide Number Placeholder 4">
            <a:extLst>
              <a:ext uri="{FF2B5EF4-FFF2-40B4-BE49-F238E27FC236}">
                <a16:creationId xmlns:a16="http://schemas.microsoft.com/office/drawing/2014/main" id="{B055B03E-0D35-5229-F74B-A9367C940D33}"/>
              </a:ext>
            </a:extLst>
          </p:cNvPr>
          <p:cNvSpPr>
            <a:spLocks noGrp="1"/>
          </p:cNvSpPr>
          <p:nvPr>
            <p:ph type="sldNum" sz="quarter" idx="12"/>
          </p:nvPr>
        </p:nvSpPr>
        <p:spPr/>
        <p:txBody>
          <a:bodyPr/>
          <a:lstStyle/>
          <a:p>
            <a:fld id="{3F63F2B1-4266-4ED4-AC2C-DB487684831E}" type="slidenum">
              <a:rPr lang="en-AU" smtClean="0"/>
              <a:t>11</a:t>
            </a:fld>
            <a:endParaRPr lang="en-AU"/>
          </a:p>
        </p:txBody>
      </p:sp>
    </p:spTree>
    <p:extLst>
      <p:ext uri="{BB962C8B-B14F-4D97-AF65-F5344CB8AC3E}">
        <p14:creationId xmlns:p14="http://schemas.microsoft.com/office/powerpoint/2010/main" val="3458055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2ACDA-6482-8B85-4BA2-6812B0801B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ADCD3C-5394-E257-4F3D-328CCC05B873}"/>
              </a:ext>
            </a:extLst>
          </p:cNvPr>
          <p:cNvSpPr>
            <a:spLocks noGrp="1"/>
          </p:cNvSpPr>
          <p:nvPr>
            <p:ph type="title"/>
          </p:nvPr>
        </p:nvSpPr>
        <p:spPr>
          <a:xfrm>
            <a:off x="642361" y="690122"/>
            <a:ext cx="9641355" cy="498598"/>
          </a:xfrm>
        </p:spPr>
        <p:txBody>
          <a:bodyPr/>
          <a:lstStyle/>
          <a:p>
            <a:r>
              <a:rPr lang="en-AU" dirty="0"/>
              <a:t>Activity description</a:t>
            </a:r>
          </a:p>
        </p:txBody>
      </p:sp>
      <p:sp>
        <p:nvSpPr>
          <p:cNvPr id="3" name="Content Placeholder 2">
            <a:extLst>
              <a:ext uri="{FF2B5EF4-FFF2-40B4-BE49-F238E27FC236}">
                <a16:creationId xmlns:a16="http://schemas.microsoft.com/office/drawing/2014/main" id="{A4702F4F-AFAD-99CD-3417-64C12CFE3817}"/>
              </a:ext>
            </a:extLst>
          </p:cNvPr>
          <p:cNvSpPr>
            <a:spLocks noGrp="1"/>
          </p:cNvSpPr>
          <p:nvPr>
            <p:ph idx="1"/>
          </p:nvPr>
        </p:nvSpPr>
        <p:spPr>
          <a:xfrm>
            <a:off x="642361" y="1188720"/>
            <a:ext cx="10502478" cy="4846320"/>
          </a:xfrm>
        </p:spPr>
        <p:txBody>
          <a:bodyPr vert="horz" lIns="0" tIns="0" rIns="0" bIns="0" rtlCol="0" anchor="t">
            <a:noAutofit/>
          </a:bodyPr>
          <a:lstStyle/>
          <a:p>
            <a:pPr marL="0" lvl="1" indent="0">
              <a:buNone/>
            </a:pPr>
            <a:endParaRPr lang="en-US" sz="2000" dirty="0"/>
          </a:p>
          <a:p>
            <a:pPr marL="0" lvl="1"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lvl="1" indent="0">
              <a:buNone/>
            </a:pPr>
            <a:r>
              <a:rPr lang="en-US" sz="2400" dirty="0">
                <a:solidFill>
                  <a:schemeClr val="accent6"/>
                </a:solidFill>
                <a:latin typeface="+mj-lt"/>
                <a:ea typeface="Calibri" panose="020F0502020204030204" pitchFamily="34" charset="0"/>
                <a:cs typeface="Calibri" panose="020F0502020204030204" pitchFamily="34" charset="0"/>
              </a:rPr>
              <a:t>Tip: try not to mix activities where possible. Consider splitting activities to cover different locations, different species, different sites etc.</a:t>
            </a:r>
          </a:p>
          <a:p>
            <a:pPr lvl="1"/>
            <a:endParaRPr lang="en-US" sz="2000" dirty="0">
              <a:latin typeface="Calibri" panose="020F0502020204030204" pitchFamily="34" charset="0"/>
              <a:ea typeface="Calibri" panose="020F0502020204030204" pitchFamily="34" charset="0"/>
              <a:cs typeface="Calibri" panose="020F0502020204030204" pitchFamily="34" charset="0"/>
            </a:endParaRPr>
          </a:p>
          <a:p>
            <a:pPr marL="0" lvl="1" indent="0" fontAlgn="base">
              <a:lnSpc>
                <a:spcPct val="150000"/>
              </a:lnSpc>
              <a:spcBef>
                <a:spcPts val="1000"/>
              </a:spcBef>
              <a:spcAft>
                <a:spcPts val="600"/>
              </a:spcAft>
              <a:buNone/>
            </a:pPr>
            <a:r>
              <a:rPr lang="en-US" dirty="0">
                <a:solidFill>
                  <a:srgbClr val="262626"/>
                </a:solidFill>
                <a:latin typeface="Calibri" panose="020F0502020204030204" pitchFamily="34" charset="0"/>
              </a:rPr>
              <a:t>Example:</a:t>
            </a:r>
          </a:p>
          <a:p>
            <a:pPr lvl="1" fontAlgn="base">
              <a:lnSpc>
                <a:spcPct val="150000"/>
              </a:lnSpc>
              <a:spcBef>
                <a:spcPts val="1000"/>
              </a:spcBef>
              <a:spcAft>
                <a:spcPts val="600"/>
              </a:spcAft>
            </a:pPr>
            <a:r>
              <a:rPr lang="en-US" dirty="0">
                <a:solidFill>
                  <a:srgbClr val="262626"/>
                </a:solidFill>
                <a:latin typeface="Calibri" panose="020F0502020204030204" pitchFamily="34" charset="0"/>
              </a:rPr>
              <a:t>Try not to group weed and animal management activities – different species should be given their own rows.</a:t>
            </a:r>
          </a:p>
          <a:p>
            <a:pPr lvl="1" fontAlgn="base">
              <a:lnSpc>
                <a:spcPct val="150000"/>
              </a:lnSpc>
              <a:spcBef>
                <a:spcPts val="1000"/>
              </a:spcBef>
              <a:spcAft>
                <a:spcPts val="600"/>
              </a:spcAft>
            </a:pPr>
            <a:r>
              <a:rPr lang="en-US" dirty="0">
                <a:solidFill>
                  <a:srgbClr val="262626"/>
                </a:solidFill>
                <a:latin typeface="Calibri" panose="020F0502020204030204" pitchFamily="34" charset="0"/>
              </a:rPr>
              <a:t>Fire activities – permitting, training and burning should all have their own rows.</a:t>
            </a:r>
          </a:p>
          <a:p>
            <a:pPr lvl="1" fontAlgn="base">
              <a:lnSpc>
                <a:spcPct val="150000"/>
              </a:lnSpc>
              <a:spcBef>
                <a:spcPts val="1000"/>
              </a:spcBef>
              <a:spcAft>
                <a:spcPts val="600"/>
              </a:spcAft>
            </a:pPr>
            <a:r>
              <a:rPr lang="en-US" dirty="0">
                <a:solidFill>
                  <a:srgbClr val="262626"/>
                </a:solidFill>
                <a:latin typeface="Calibri" panose="020F0502020204030204" pitchFamily="34" charset="0"/>
              </a:rPr>
              <a:t>Cultural management activities – describe management of each site in their own rows. Some activities as a particular site may also require its own row </a:t>
            </a:r>
          </a:p>
          <a:p>
            <a:pPr lvl="1"/>
            <a:endParaRPr lang="en-US" sz="2400" dirty="0">
              <a:latin typeface="Calibri" panose="020F0502020204030204" pitchFamily="34" charset="0"/>
              <a:ea typeface="Calibri" panose="020F0502020204030204" pitchFamily="34" charset="0"/>
              <a:cs typeface="Calibri" panose="020F0502020204030204" pitchFamily="34" charset="0"/>
            </a:endParaRPr>
          </a:p>
          <a:p>
            <a:pPr lvl="1"/>
            <a:endParaRPr lang="en-US" sz="2400" dirty="0">
              <a:latin typeface="Calibri" panose="020F0502020204030204" pitchFamily="34" charset="0"/>
              <a:ea typeface="Calibri" panose="020F0502020204030204" pitchFamily="34" charset="0"/>
              <a:cs typeface="Calibri" panose="020F0502020204030204" pitchFamily="34" charset="0"/>
            </a:endParaRPr>
          </a:p>
          <a:p>
            <a:pPr marL="0" lvl="1"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lvl="1"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lvl="1" indent="0">
              <a:buNone/>
            </a:pPr>
            <a:r>
              <a:rPr lang="en-US" sz="2000" dirty="0">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0AB04B56-5AB9-BA5C-7DBC-9A0C7FDED5F6}"/>
              </a:ext>
            </a:extLst>
          </p:cNvPr>
          <p:cNvSpPr>
            <a:spLocks noGrp="1"/>
          </p:cNvSpPr>
          <p:nvPr>
            <p:ph type="ftr" sz="quarter" idx="11"/>
          </p:nvPr>
        </p:nvSpPr>
        <p:spPr/>
        <p:txBody>
          <a:bodyPr/>
          <a:lstStyle/>
          <a:p>
            <a:r>
              <a:rPr lang="en-US"/>
              <a:t>NIAA | [Developing an annual project plan and budget – Part 1 Project Plan</a:t>
            </a:r>
            <a:endParaRPr lang="en-AU"/>
          </a:p>
        </p:txBody>
      </p:sp>
      <p:sp>
        <p:nvSpPr>
          <p:cNvPr id="5" name="Slide Number Placeholder 4">
            <a:extLst>
              <a:ext uri="{FF2B5EF4-FFF2-40B4-BE49-F238E27FC236}">
                <a16:creationId xmlns:a16="http://schemas.microsoft.com/office/drawing/2014/main" id="{BDF1080D-3534-AD40-F301-47740EFF52C5}"/>
              </a:ext>
            </a:extLst>
          </p:cNvPr>
          <p:cNvSpPr>
            <a:spLocks noGrp="1"/>
          </p:cNvSpPr>
          <p:nvPr>
            <p:ph type="sldNum" sz="quarter" idx="12"/>
          </p:nvPr>
        </p:nvSpPr>
        <p:spPr/>
        <p:txBody>
          <a:bodyPr/>
          <a:lstStyle/>
          <a:p>
            <a:fld id="{3F63F2B1-4266-4ED4-AC2C-DB487684831E}" type="slidenum">
              <a:rPr lang="en-AU" smtClean="0"/>
              <a:t>12</a:t>
            </a:fld>
            <a:endParaRPr lang="en-AU"/>
          </a:p>
        </p:txBody>
      </p:sp>
    </p:spTree>
    <p:extLst>
      <p:ext uri="{BB962C8B-B14F-4D97-AF65-F5344CB8AC3E}">
        <p14:creationId xmlns:p14="http://schemas.microsoft.com/office/powerpoint/2010/main" val="2154511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E06A-FFA3-DCB6-3D13-41FFE27B8A50}"/>
              </a:ext>
            </a:extLst>
          </p:cNvPr>
          <p:cNvSpPr>
            <a:spLocks noGrp="1"/>
          </p:cNvSpPr>
          <p:nvPr>
            <p:ph type="title"/>
          </p:nvPr>
        </p:nvSpPr>
        <p:spPr>
          <a:xfrm>
            <a:off x="851322" y="660400"/>
            <a:ext cx="10502478" cy="498598"/>
          </a:xfrm>
        </p:spPr>
        <p:txBody>
          <a:bodyPr/>
          <a:lstStyle/>
          <a:p>
            <a:r>
              <a:rPr lang="en-US" dirty="0"/>
              <a:t>Step 2b – Writing your Expected Outputs</a:t>
            </a:r>
            <a:endParaRPr lang="en-AU" dirty="0"/>
          </a:p>
        </p:txBody>
      </p:sp>
      <p:sp>
        <p:nvSpPr>
          <p:cNvPr id="3" name="Content Placeholder 2">
            <a:extLst>
              <a:ext uri="{FF2B5EF4-FFF2-40B4-BE49-F238E27FC236}">
                <a16:creationId xmlns:a16="http://schemas.microsoft.com/office/drawing/2014/main" id="{3B13FFBB-507B-D423-F174-5311A243FA71}"/>
              </a:ext>
            </a:extLst>
          </p:cNvPr>
          <p:cNvSpPr>
            <a:spLocks noGrp="1"/>
          </p:cNvSpPr>
          <p:nvPr>
            <p:ph idx="1"/>
          </p:nvPr>
        </p:nvSpPr>
        <p:spPr>
          <a:xfrm>
            <a:off x="851322" y="1377244"/>
            <a:ext cx="10502478" cy="5230201"/>
          </a:xfrm>
        </p:spPr>
        <p:txBody>
          <a:bodyPr/>
          <a:lstStyle/>
          <a:p>
            <a:pPr algn="l" rtl="0" fontAlgn="base">
              <a:lnSpc>
                <a:spcPct val="100000"/>
              </a:lnSpc>
              <a:spcAft>
                <a:spcPts val="600"/>
              </a:spcAft>
              <a:buNone/>
            </a:pPr>
            <a:r>
              <a:rPr lang="en-US" sz="1600" dirty="0">
                <a:solidFill>
                  <a:srgbClr val="262626"/>
                </a:solidFill>
                <a:latin typeface="Calibri" panose="020F0502020204030204" pitchFamily="34" charset="0"/>
              </a:rPr>
              <a:t>An Expected Output is the results you expect to achieve from a particular activity. </a:t>
            </a:r>
            <a:r>
              <a:rPr lang="en-US" sz="1600" b="0" i="0" dirty="0">
                <a:solidFill>
                  <a:srgbClr val="262626"/>
                </a:solidFill>
                <a:effectLst/>
                <a:latin typeface="Calibri" panose="020F0502020204030204" pitchFamily="34" charset="0"/>
              </a:rPr>
              <a:t>You can have multiple Expected Outputs listed against one Activity Description. </a:t>
            </a:r>
          </a:p>
          <a:p>
            <a:pPr algn="l" rtl="0" fontAlgn="base">
              <a:lnSpc>
                <a:spcPts val="1402"/>
              </a:lnSpc>
              <a:spcAft>
                <a:spcPts val="600"/>
              </a:spcAft>
              <a:buNone/>
            </a:pPr>
            <a:r>
              <a:rPr lang="en-US" sz="1600" b="0" i="0" dirty="0">
                <a:solidFill>
                  <a:srgbClr val="262626"/>
                </a:solidFill>
                <a:effectLst/>
                <a:latin typeface="Calibri" panose="020F0502020204030204" pitchFamily="34" charset="0"/>
              </a:rPr>
              <a:t>When writing your Expected Output descriptions, include the following information, where possible:  </a:t>
            </a:r>
          </a:p>
          <a:p>
            <a:pPr marL="285750" indent="-285750" algn="l" rtl="0" fontAlgn="base">
              <a:lnSpc>
                <a:spcPts val="1402"/>
              </a:lnSpc>
              <a:buFont typeface="Arial" panose="020B0604020202020204" pitchFamily="34" charset="0"/>
              <a:buChar char="•"/>
            </a:pPr>
            <a:r>
              <a:rPr lang="en-US" sz="1600" b="0" i="0" dirty="0">
                <a:solidFill>
                  <a:srgbClr val="262626"/>
                </a:solidFill>
                <a:effectLst/>
                <a:latin typeface="Calibri" panose="020F0502020204030204" pitchFamily="34" charset="0"/>
              </a:rPr>
              <a:t>The number of rangers required to deliver or undertake the activity </a:t>
            </a:r>
          </a:p>
          <a:p>
            <a:pPr marL="285750" indent="-285750" algn="l" rtl="0" fontAlgn="base">
              <a:lnSpc>
                <a:spcPts val="1402"/>
              </a:lnSpc>
              <a:buFont typeface="Arial" panose="020B0604020202020204" pitchFamily="34" charset="0"/>
              <a:buChar char="•"/>
            </a:pPr>
            <a:r>
              <a:rPr lang="en-US" sz="1600" b="0" i="0" dirty="0">
                <a:solidFill>
                  <a:srgbClr val="262626"/>
                </a:solidFill>
                <a:effectLst/>
                <a:latin typeface="Calibri" panose="020F0502020204030204" pitchFamily="34" charset="0"/>
              </a:rPr>
              <a:t>The location where the activity will be delivered.  </a:t>
            </a:r>
          </a:p>
          <a:p>
            <a:pPr lvl="2" indent="263525" fontAlgn="base">
              <a:lnSpc>
                <a:spcPts val="1402"/>
              </a:lnSpc>
            </a:pPr>
            <a:r>
              <a:rPr lang="en-US" sz="1600" b="0" i="0" dirty="0">
                <a:solidFill>
                  <a:srgbClr val="262626"/>
                </a:solidFill>
                <a:effectLst/>
                <a:latin typeface="Calibri" panose="020F0502020204030204" pitchFamily="34" charset="0"/>
              </a:rPr>
              <a:t>Try to be as specific as possible when identifying the location of your planned activity.  </a:t>
            </a:r>
          </a:p>
          <a:p>
            <a:pPr marL="285750" indent="-285750" algn="l" rtl="0" fontAlgn="base">
              <a:lnSpc>
                <a:spcPct val="100000"/>
              </a:lnSpc>
              <a:buFont typeface="Arial" panose="020B0604020202020204" pitchFamily="34" charset="0"/>
              <a:buChar char="•"/>
            </a:pPr>
            <a:r>
              <a:rPr lang="en-US" sz="1600" b="0" i="0" dirty="0">
                <a:solidFill>
                  <a:srgbClr val="262626"/>
                </a:solidFill>
                <a:effectLst/>
                <a:latin typeface="Calibri" panose="020F0502020204030204" pitchFamily="34" charset="0"/>
              </a:rPr>
              <a:t>The expected timeframe this activity will occur.  </a:t>
            </a:r>
          </a:p>
          <a:p>
            <a:pPr lvl="2" indent="263525" fontAlgn="base">
              <a:lnSpc>
                <a:spcPct val="100000"/>
              </a:lnSpc>
            </a:pPr>
            <a:r>
              <a:rPr lang="en-US" sz="1600" b="0" i="0" dirty="0">
                <a:solidFill>
                  <a:srgbClr val="262626"/>
                </a:solidFill>
                <a:effectLst/>
                <a:latin typeface="Calibri" panose="020F0502020204030204" pitchFamily="34" charset="0"/>
              </a:rPr>
              <a:t>Timeframes can be: </a:t>
            </a:r>
          </a:p>
          <a:p>
            <a:pPr marL="1449388" lvl="3" indent="-285750" fontAlgn="base">
              <a:lnSpc>
                <a:spcPct val="100000"/>
              </a:lnSpc>
              <a:buFont typeface="Wingdings" panose="05000000000000000000" pitchFamily="2" charset="2"/>
              <a:buChar char="§"/>
            </a:pPr>
            <a:r>
              <a:rPr lang="en-US" sz="1600" b="0" i="0" dirty="0">
                <a:solidFill>
                  <a:srgbClr val="262626"/>
                </a:solidFill>
                <a:effectLst/>
                <a:latin typeface="Calibri" panose="020F0502020204030204" pitchFamily="34" charset="0"/>
              </a:rPr>
              <a:t>Describing a period in which the activity will occur e.g. management of x weed species, in the month prior to when it seeds in September </a:t>
            </a:r>
          </a:p>
          <a:p>
            <a:pPr marL="1449388" lvl="3" indent="-285750" fontAlgn="base">
              <a:lnSpc>
                <a:spcPct val="100000"/>
              </a:lnSpc>
              <a:buFont typeface="Wingdings" panose="05000000000000000000" pitchFamily="2" charset="2"/>
              <a:buChar char="§"/>
            </a:pPr>
            <a:r>
              <a:rPr lang="en-US" sz="1600" b="0" i="0" dirty="0">
                <a:solidFill>
                  <a:srgbClr val="262626"/>
                </a:solidFill>
                <a:effectLst/>
                <a:latin typeface="Calibri" panose="020F0502020204030204" pitchFamily="34" charset="0"/>
              </a:rPr>
              <a:t>Describing how long the activity will take e.g. a week to deliver weed management over x hectares </a:t>
            </a:r>
          </a:p>
          <a:p>
            <a:pPr marL="1449388" lvl="3" indent="-285750" fontAlgn="base">
              <a:lnSpc>
                <a:spcPct val="100000"/>
              </a:lnSpc>
              <a:buFont typeface="Wingdings" panose="05000000000000000000" pitchFamily="2" charset="2"/>
              <a:buChar char="§"/>
            </a:pPr>
            <a:r>
              <a:rPr lang="en-US" sz="1600" b="0" i="0" dirty="0">
                <a:solidFill>
                  <a:srgbClr val="262626"/>
                </a:solidFill>
                <a:effectLst/>
                <a:latin typeface="Calibri" panose="020F0502020204030204" pitchFamily="34" charset="0"/>
              </a:rPr>
              <a:t>Specific dates, where these are known.  </a:t>
            </a:r>
          </a:p>
          <a:p>
            <a:pPr marL="1449388" lvl="3" indent="-285750" fontAlgn="base">
              <a:lnSpc>
                <a:spcPct val="100000"/>
              </a:lnSpc>
              <a:buFont typeface="Wingdings" panose="05000000000000000000" pitchFamily="2" charset="2"/>
              <a:buChar char="§"/>
            </a:pPr>
            <a:r>
              <a:rPr lang="en-US" sz="1600" b="0" i="0" dirty="0">
                <a:solidFill>
                  <a:srgbClr val="262626"/>
                </a:solidFill>
                <a:effectLst/>
                <a:latin typeface="Calibri" panose="020F0502020204030204" pitchFamily="34" charset="0"/>
              </a:rPr>
              <a:t>the timeframe for Expected Outputs must be within the financial year.  </a:t>
            </a:r>
          </a:p>
          <a:p>
            <a:pPr marL="285750" indent="-285750" algn="l" rtl="0" fontAlgn="base">
              <a:lnSpc>
                <a:spcPct val="100000"/>
              </a:lnSpc>
              <a:buFont typeface="Arial" panose="020B0604020202020204" pitchFamily="34" charset="0"/>
              <a:buChar char="•"/>
            </a:pPr>
            <a:r>
              <a:rPr lang="en-US" sz="1600" b="0" i="0" dirty="0">
                <a:solidFill>
                  <a:srgbClr val="262626"/>
                </a:solidFill>
                <a:effectLst/>
                <a:latin typeface="Calibri" panose="020F0502020204030204" pitchFamily="34" charset="0"/>
              </a:rPr>
              <a:t>Something you can measure:  </a:t>
            </a:r>
          </a:p>
          <a:p>
            <a:pPr lvl="2" indent="358775" fontAlgn="base">
              <a:lnSpc>
                <a:spcPct val="100000"/>
              </a:lnSpc>
            </a:pPr>
            <a:r>
              <a:rPr lang="en-US" sz="1600" b="0" i="0" dirty="0">
                <a:solidFill>
                  <a:srgbClr val="262626"/>
                </a:solidFill>
                <a:effectLst/>
                <a:latin typeface="Calibri" panose="020F0502020204030204" pitchFamily="34" charset="0"/>
              </a:rPr>
              <a:t>This can be </a:t>
            </a:r>
            <a:r>
              <a:rPr lang="en-US" sz="1600" dirty="0">
                <a:solidFill>
                  <a:srgbClr val="262626"/>
                </a:solidFill>
                <a:latin typeface="Calibri" panose="020F0502020204030204" pitchFamily="34" charset="0"/>
              </a:rPr>
              <a:t>the</a:t>
            </a:r>
            <a:r>
              <a:rPr lang="en-US" sz="1600" b="0" i="0" dirty="0">
                <a:solidFill>
                  <a:srgbClr val="262626"/>
                </a:solidFill>
                <a:effectLst/>
                <a:latin typeface="Calibri" panose="020F0502020204030204" pitchFamily="34" charset="0"/>
              </a:rPr>
              <a:t> number of hectares of weed control, planting a specific number and type of a native plant species or the number and species of pest animals you plan to remove.  </a:t>
            </a:r>
          </a:p>
          <a:p>
            <a:endParaRPr lang="en-AU" dirty="0"/>
          </a:p>
        </p:txBody>
      </p:sp>
      <p:sp>
        <p:nvSpPr>
          <p:cNvPr id="4" name="Footer Placeholder 3">
            <a:extLst>
              <a:ext uri="{FF2B5EF4-FFF2-40B4-BE49-F238E27FC236}">
                <a16:creationId xmlns:a16="http://schemas.microsoft.com/office/drawing/2014/main" id="{490E0C87-ED8B-8123-35CD-4A96512F98D4}"/>
              </a:ext>
            </a:extLst>
          </p:cNvPr>
          <p:cNvSpPr>
            <a:spLocks noGrp="1"/>
          </p:cNvSpPr>
          <p:nvPr>
            <p:ph type="ftr" sz="quarter" idx="11"/>
          </p:nvPr>
        </p:nvSpPr>
        <p:spPr/>
        <p:txBody>
          <a:bodyPr/>
          <a:lstStyle/>
          <a:p>
            <a:r>
              <a:rPr lang="en-US"/>
              <a:t>NIAA | [Developing an annual project plan and budget – Part 1 Project Plan</a:t>
            </a:r>
            <a:endParaRPr lang="en-AU"/>
          </a:p>
        </p:txBody>
      </p:sp>
      <p:sp>
        <p:nvSpPr>
          <p:cNvPr id="5" name="Slide Number Placeholder 4">
            <a:extLst>
              <a:ext uri="{FF2B5EF4-FFF2-40B4-BE49-F238E27FC236}">
                <a16:creationId xmlns:a16="http://schemas.microsoft.com/office/drawing/2014/main" id="{21520293-C082-C7C5-76F1-9ED341E2ABFE}"/>
              </a:ext>
            </a:extLst>
          </p:cNvPr>
          <p:cNvSpPr>
            <a:spLocks noGrp="1"/>
          </p:cNvSpPr>
          <p:nvPr>
            <p:ph type="sldNum" sz="quarter" idx="12"/>
          </p:nvPr>
        </p:nvSpPr>
        <p:spPr/>
        <p:txBody>
          <a:bodyPr/>
          <a:lstStyle/>
          <a:p>
            <a:fld id="{3F63F2B1-4266-4ED4-AC2C-DB487684831E}" type="slidenum">
              <a:rPr lang="en-AU" smtClean="0"/>
              <a:t>13</a:t>
            </a:fld>
            <a:endParaRPr lang="en-AU"/>
          </a:p>
        </p:txBody>
      </p:sp>
    </p:spTree>
    <p:extLst>
      <p:ext uri="{BB962C8B-B14F-4D97-AF65-F5344CB8AC3E}">
        <p14:creationId xmlns:p14="http://schemas.microsoft.com/office/powerpoint/2010/main" val="4007191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196DD-0980-0531-E28F-665D2503A8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E9CD23-D7FC-7B13-A855-865058FF7C8A}"/>
              </a:ext>
            </a:extLst>
          </p:cNvPr>
          <p:cNvSpPr>
            <a:spLocks noGrp="1"/>
          </p:cNvSpPr>
          <p:nvPr>
            <p:ph type="title"/>
          </p:nvPr>
        </p:nvSpPr>
        <p:spPr>
          <a:xfrm>
            <a:off x="844761" y="795133"/>
            <a:ext cx="10502478" cy="498598"/>
          </a:xfrm>
        </p:spPr>
        <p:txBody>
          <a:bodyPr/>
          <a:lstStyle/>
          <a:p>
            <a:r>
              <a:rPr lang="en-AU" dirty="0"/>
              <a:t>Step 3 – Outcomes vs Activities, vs Outputs</a:t>
            </a:r>
          </a:p>
        </p:txBody>
      </p:sp>
      <p:sp>
        <p:nvSpPr>
          <p:cNvPr id="4" name="Footer Placeholder 3">
            <a:extLst>
              <a:ext uri="{FF2B5EF4-FFF2-40B4-BE49-F238E27FC236}">
                <a16:creationId xmlns:a16="http://schemas.microsoft.com/office/drawing/2014/main" id="{0FCC01B8-4610-EA31-A3BD-E5C274C15162}"/>
              </a:ext>
            </a:extLst>
          </p:cNvPr>
          <p:cNvSpPr>
            <a:spLocks noGrp="1"/>
          </p:cNvSpPr>
          <p:nvPr>
            <p:ph type="ftr" sz="quarter" idx="11"/>
          </p:nvPr>
        </p:nvSpPr>
        <p:spPr/>
        <p:txBody>
          <a:bodyPr/>
          <a:lstStyle/>
          <a:p>
            <a:r>
              <a:rPr lang="en-US" dirty="0"/>
              <a:t>NIAA | Developing an Annual Project Plan and Budget – Part 1 Project Plan</a:t>
            </a:r>
            <a:endParaRPr lang="en-AU" dirty="0"/>
          </a:p>
        </p:txBody>
      </p:sp>
      <p:sp>
        <p:nvSpPr>
          <p:cNvPr id="5" name="Slide Number Placeholder 4">
            <a:extLst>
              <a:ext uri="{FF2B5EF4-FFF2-40B4-BE49-F238E27FC236}">
                <a16:creationId xmlns:a16="http://schemas.microsoft.com/office/drawing/2014/main" id="{0253A688-0674-4687-35A7-5DCD8993DC47}"/>
              </a:ext>
            </a:extLst>
          </p:cNvPr>
          <p:cNvSpPr>
            <a:spLocks noGrp="1"/>
          </p:cNvSpPr>
          <p:nvPr>
            <p:ph type="sldNum" sz="quarter" idx="12"/>
          </p:nvPr>
        </p:nvSpPr>
        <p:spPr/>
        <p:txBody>
          <a:bodyPr/>
          <a:lstStyle/>
          <a:p>
            <a:fld id="{3F63F2B1-4266-4ED4-AC2C-DB487684831E}" type="slidenum">
              <a:rPr lang="en-AU" smtClean="0"/>
              <a:t>14</a:t>
            </a:fld>
            <a:endParaRPr lang="en-AU" dirty="0"/>
          </a:p>
        </p:txBody>
      </p:sp>
      <p:graphicFrame>
        <p:nvGraphicFramePr>
          <p:cNvPr id="12" name="Content Placeholder 11">
            <a:extLst>
              <a:ext uri="{FF2B5EF4-FFF2-40B4-BE49-F238E27FC236}">
                <a16:creationId xmlns:a16="http://schemas.microsoft.com/office/drawing/2014/main" id="{03B60535-BF10-8CA5-F153-8867C6C022FA}"/>
              </a:ext>
            </a:extLst>
          </p:cNvPr>
          <p:cNvGraphicFramePr>
            <a:graphicFrameLocks noGrp="1"/>
          </p:cNvGraphicFramePr>
          <p:nvPr>
            <p:ph idx="1"/>
            <p:extLst>
              <p:ext uri="{D42A27DB-BD31-4B8C-83A1-F6EECF244321}">
                <p14:modId xmlns:p14="http://schemas.microsoft.com/office/powerpoint/2010/main" val="1231856725"/>
              </p:ext>
            </p:extLst>
          </p:nvPr>
        </p:nvGraphicFramePr>
        <p:xfrm>
          <a:off x="831264" y="1477634"/>
          <a:ext cx="10502898" cy="4774636"/>
        </p:xfrm>
        <a:graphic>
          <a:graphicData uri="http://schemas.openxmlformats.org/drawingml/2006/table">
            <a:tbl>
              <a:tblPr firstRow="1" bandRow="1">
                <a:tableStyleId>{72833802-FEF1-4C79-8D5D-14CF1EAF98D9}</a:tableStyleId>
              </a:tblPr>
              <a:tblGrid>
                <a:gridCol w="3500966">
                  <a:extLst>
                    <a:ext uri="{9D8B030D-6E8A-4147-A177-3AD203B41FA5}">
                      <a16:colId xmlns:a16="http://schemas.microsoft.com/office/drawing/2014/main" val="681575755"/>
                    </a:ext>
                  </a:extLst>
                </a:gridCol>
                <a:gridCol w="3500966">
                  <a:extLst>
                    <a:ext uri="{9D8B030D-6E8A-4147-A177-3AD203B41FA5}">
                      <a16:colId xmlns:a16="http://schemas.microsoft.com/office/drawing/2014/main" val="1759682020"/>
                    </a:ext>
                  </a:extLst>
                </a:gridCol>
                <a:gridCol w="3500966">
                  <a:extLst>
                    <a:ext uri="{9D8B030D-6E8A-4147-A177-3AD203B41FA5}">
                      <a16:colId xmlns:a16="http://schemas.microsoft.com/office/drawing/2014/main" val="2779020273"/>
                    </a:ext>
                  </a:extLst>
                </a:gridCol>
              </a:tblGrid>
              <a:tr h="1391356">
                <a:tc>
                  <a:txBody>
                    <a:bodyPr/>
                    <a:lstStyle/>
                    <a:p>
                      <a:r>
                        <a:rPr lang="en-US" sz="3200" dirty="0">
                          <a:latin typeface="Calibri" panose="020F0502020204030204" pitchFamily="34" charset="0"/>
                          <a:ea typeface="Calibri" panose="020F0502020204030204" pitchFamily="34" charset="0"/>
                          <a:cs typeface="Calibri" panose="020F0502020204030204" pitchFamily="34" charset="0"/>
                        </a:rPr>
                        <a:t>Outcomes</a:t>
                      </a:r>
                    </a:p>
                    <a:p>
                      <a:r>
                        <a:rPr lang="en-US" sz="1600" i="1" dirty="0">
                          <a:latin typeface="Calibri" panose="020F0502020204030204" pitchFamily="34" charset="0"/>
                          <a:ea typeface="Calibri" panose="020F0502020204030204" pitchFamily="34" charset="0"/>
                          <a:cs typeface="Calibri" panose="020F0502020204030204" pitchFamily="34" charset="0"/>
                        </a:rPr>
                        <a:t>(The way something will turn out, a vision statement or goal)</a:t>
                      </a:r>
                      <a:endParaRPr lang="en-AU" sz="1600" i="1"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algn="l" defTabSz="914400" rtl="0" eaLnBrk="1" latinLnBrk="0" hangingPunct="1"/>
                      <a:r>
                        <a:rPr lang="en-US" sz="3200" b="1" kern="1200" dirty="0">
                          <a:solidFill>
                            <a:schemeClr val="bg1"/>
                          </a:solidFill>
                          <a:latin typeface="Calibri" panose="020F0502020204030204" pitchFamily="34" charset="0"/>
                          <a:ea typeface="Calibri" panose="020F0502020204030204" pitchFamily="34" charset="0"/>
                          <a:cs typeface="Calibri" panose="020F0502020204030204" pitchFamily="34" charset="0"/>
                        </a:rPr>
                        <a:t>Activities</a:t>
                      </a:r>
                    </a:p>
                    <a:p>
                      <a:pPr marL="0" algn="l" defTabSz="914400" rtl="0" eaLnBrk="1" latinLnBrk="0" hangingPunct="1"/>
                      <a:r>
                        <a:rPr lang="en-US" sz="1600" b="1" i="1" kern="1200" dirty="0">
                          <a:solidFill>
                            <a:schemeClr val="bg1"/>
                          </a:solidFill>
                          <a:latin typeface="Calibri" panose="020F0502020204030204" pitchFamily="34" charset="0"/>
                          <a:ea typeface="Calibri" panose="020F0502020204030204" pitchFamily="34" charset="0"/>
                          <a:cs typeface="Calibri" panose="020F0502020204030204" pitchFamily="34" charset="0"/>
                        </a:rPr>
                        <a:t>(An action to deliver the outcome)</a:t>
                      </a:r>
                      <a:endParaRPr lang="en-AU" sz="1600" b="1" i="1"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algn="l" defTabSz="914400" rtl="0" eaLnBrk="1" latinLnBrk="0" hangingPunct="1"/>
                      <a:r>
                        <a:rPr lang="en-US" sz="3200" b="1" kern="1200" dirty="0">
                          <a:solidFill>
                            <a:schemeClr val="bg1"/>
                          </a:solidFill>
                          <a:latin typeface="Calibri" panose="020F0502020204030204" pitchFamily="34" charset="0"/>
                          <a:ea typeface="Calibri" panose="020F0502020204030204" pitchFamily="34" charset="0"/>
                          <a:cs typeface="Calibri" panose="020F0502020204030204" pitchFamily="34" charset="0"/>
                        </a:rPr>
                        <a:t>Outputs</a:t>
                      </a:r>
                    </a:p>
                    <a:p>
                      <a:pPr marL="0" algn="l" defTabSz="914400" rtl="0" eaLnBrk="1" latinLnBrk="0" hangingPunct="1"/>
                      <a:r>
                        <a:rPr lang="en-US" sz="1600" b="1" i="1" kern="1200" dirty="0">
                          <a:solidFill>
                            <a:schemeClr val="bg1"/>
                          </a:solidFill>
                          <a:latin typeface="Calibri" panose="020F0502020204030204" pitchFamily="34" charset="0"/>
                          <a:ea typeface="Calibri" panose="020F0502020204030204" pitchFamily="34" charset="0"/>
                          <a:cs typeface="Calibri" panose="020F0502020204030204" pitchFamily="34" charset="0"/>
                        </a:rPr>
                        <a:t>(Something produced, what results do you expect from the activities?)</a:t>
                      </a:r>
                      <a:endParaRPr lang="en-AU" sz="1600" b="1" i="1"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153744152"/>
                  </a:ext>
                </a:extLst>
              </a:tr>
              <a:tr h="3149599">
                <a:tc>
                  <a:txBody>
                    <a:bodyPr/>
                    <a:lstStyle/>
                    <a:p>
                      <a:pPr>
                        <a:lnSpc>
                          <a:spcPct val="200000"/>
                        </a:lnSpc>
                        <a:spcBef>
                          <a:spcPts val="1200"/>
                        </a:spcBef>
                        <a:spcAft>
                          <a:spcPts val="600"/>
                        </a:spcAft>
                      </a:pPr>
                      <a:r>
                        <a:rPr lang="en-US" sz="1600" b="1" dirty="0">
                          <a:latin typeface="Calibri" panose="020F0502020204030204" pitchFamily="34" charset="0"/>
                          <a:ea typeface="Calibri" panose="020F0502020204030204" pitchFamily="34" charset="0"/>
                          <a:cs typeface="Calibri" panose="020F0502020204030204" pitchFamily="34" charset="0"/>
                        </a:rPr>
                        <a:t>Example: </a:t>
                      </a: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Cultural sites are maintained in accordance with Traditional Owners’ expectations.</a:t>
                      </a:r>
                      <a:endParaRPr lang="en-AU" sz="16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nSpc>
                          <a:spcPct val="200000"/>
                        </a:lnSpc>
                        <a:spcAft>
                          <a:spcPts val="600"/>
                        </a:spcAft>
                      </a:pPr>
                      <a:r>
                        <a:rPr lang="en-US" sz="1600" b="1" dirty="0">
                          <a:latin typeface="Calibri" panose="020F0502020204030204" pitchFamily="34" charset="0"/>
                          <a:ea typeface="Calibri" panose="020F0502020204030204" pitchFamily="34" charset="0"/>
                          <a:cs typeface="Calibri" panose="020F0502020204030204" pitchFamily="34" charset="0"/>
                        </a:rPr>
                        <a:t>Examples of relevant activities: </a:t>
                      </a:r>
                    </a:p>
                    <a:p>
                      <a:pPr>
                        <a:spcAft>
                          <a:spcPts val="600"/>
                        </a:spcAft>
                      </a:pPr>
                      <a:r>
                        <a:rPr lang="en-US" sz="1200" b="0" i="1" dirty="0">
                          <a:latin typeface="Calibri" panose="020F0502020204030204" pitchFamily="34" charset="0"/>
                          <a:ea typeface="Calibri" panose="020F0502020204030204" pitchFamily="34" charset="0"/>
                          <a:cs typeface="Calibri" panose="020F0502020204030204" pitchFamily="34" charset="0"/>
                        </a:rPr>
                        <a:t>(these may be in different areas of the Project Plan)</a:t>
                      </a: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Hold meetings of [group name] to </a:t>
                      </a:r>
                      <a:r>
                        <a:rPr lang="en-US" sz="1600" dirty="0" err="1">
                          <a:latin typeface="Calibri" panose="020F0502020204030204" pitchFamily="34" charset="0"/>
                          <a:ea typeface="Calibri" panose="020F0502020204030204" pitchFamily="34" charset="0"/>
                          <a:cs typeface="Calibri" panose="020F0502020204030204" pitchFamily="34" charset="0"/>
                        </a:rPr>
                        <a:t>prioritise</a:t>
                      </a:r>
                      <a:r>
                        <a:rPr lang="en-US" sz="1600" dirty="0">
                          <a:latin typeface="Calibri" panose="020F0502020204030204" pitchFamily="34" charset="0"/>
                          <a:ea typeface="Calibri" panose="020F0502020204030204" pitchFamily="34" charset="0"/>
                          <a:cs typeface="Calibri" panose="020F0502020204030204" pitchFamily="34" charset="0"/>
                        </a:rPr>
                        <a:t> actions for [site name].</a:t>
                      </a: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Remove [pest plant name] around [site name].</a:t>
                      </a: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Conduct cultural or hazard reduction burns to protect [site name] from wildfire.</a:t>
                      </a: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Erect fencing or signage around [site name].</a:t>
                      </a:r>
                    </a:p>
                    <a:p>
                      <a:endParaRPr lang="en-AU" dirty="0"/>
                    </a:p>
                  </a:txBody>
                  <a:tcPr/>
                </a:tc>
                <a:tc>
                  <a:txBody>
                    <a:bodyPr/>
                    <a:lstStyle/>
                    <a:p>
                      <a:pPr>
                        <a:lnSpc>
                          <a:spcPct val="200000"/>
                        </a:lnSpc>
                        <a:spcAft>
                          <a:spcPts val="600"/>
                        </a:spcAft>
                      </a:pPr>
                      <a:r>
                        <a:rPr lang="en-US" sz="1600" b="1" dirty="0">
                          <a:latin typeface="Calibri" panose="020F0502020204030204" pitchFamily="34" charset="0"/>
                          <a:ea typeface="Calibri" panose="020F0502020204030204" pitchFamily="34" charset="0"/>
                          <a:cs typeface="Calibri" panose="020F0502020204030204" pitchFamily="34" charset="0"/>
                        </a:rPr>
                        <a:t>Examples:</a:t>
                      </a: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Meeting dates</a:t>
                      </a: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X Number of Hectares of weeds sprayed</a:t>
                      </a: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Publishing a plan</a:t>
                      </a: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Producing a map</a:t>
                      </a: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Constructing x km of fencing</a:t>
                      </a:r>
                      <a:endParaRPr lang="en-AU" sz="16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AU" sz="1600" dirty="0">
                          <a:latin typeface="Calibri" panose="020F0502020204030204" pitchFamily="34" charset="0"/>
                          <a:ea typeface="Calibri" panose="020F0502020204030204" pitchFamily="34" charset="0"/>
                          <a:cs typeface="Calibri" panose="020F0502020204030204" pitchFamily="34" charset="0"/>
                        </a:rPr>
                        <a:t>Construct x number of signs (photographs)</a:t>
                      </a:r>
                      <a:endParaRPr lang="en-US" sz="16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822497098"/>
                  </a:ext>
                </a:extLst>
              </a:tr>
            </a:tbl>
          </a:graphicData>
        </a:graphic>
      </p:graphicFrame>
    </p:spTree>
    <p:extLst>
      <p:ext uri="{BB962C8B-B14F-4D97-AF65-F5344CB8AC3E}">
        <p14:creationId xmlns:p14="http://schemas.microsoft.com/office/powerpoint/2010/main" val="243990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7B28B-EB54-A851-7471-BA42EEE36A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B0B75D-F675-EE20-DE2A-CE0E1A57644C}"/>
              </a:ext>
            </a:extLst>
          </p:cNvPr>
          <p:cNvSpPr>
            <a:spLocks noGrp="1"/>
          </p:cNvSpPr>
          <p:nvPr>
            <p:ph type="title"/>
          </p:nvPr>
        </p:nvSpPr>
        <p:spPr>
          <a:xfrm>
            <a:off x="624251" y="610238"/>
            <a:ext cx="10502478" cy="498598"/>
          </a:xfrm>
        </p:spPr>
        <p:txBody>
          <a:bodyPr/>
          <a:lstStyle/>
          <a:p>
            <a:r>
              <a:rPr lang="en-AU" dirty="0"/>
              <a:t>Activities may continue across multiple years</a:t>
            </a:r>
          </a:p>
        </p:txBody>
      </p:sp>
      <p:sp>
        <p:nvSpPr>
          <p:cNvPr id="3" name="Content Placeholder 2">
            <a:extLst>
              <a:ext uri="{FF2B5EF4-FFF2-40B4-BE49-F238E27FC236}">
                <a16:creationId xmlns:a16="http://schemas.microsoft.com/office/drawing/2014/main" id="{26D8602B-6D58-A5A0-065F-8C9181583951}"/>
              </a:ext>
            </a:extLst>
          </p:cNvPr>
          <p:cNvSpPr>
            <a:spLocks noGrp="1"/>
          </p:cNvSpPr>
          <p:nvPr>
            <p:ph idx="1"/>
          </p:nvPr>
        </p:nvSpPr>
        <p:spPr>
          <a:xfrm>
            <a:off x="470440" y="1260841"/>
            <a:ext cx="10502478" cy="4748911"/>
          </a:xfrm>
        </p:spPr>
        <p:txBody>
          <a:bodyPr vert="horz" lIns="0" tIns="0" rIns="0" bIns="0" rtlCol="0" anchor="t">
            <a:noAutofit/>
          </a:bodyPr>
          <a:lstStyle/>
          <a:p>
            <a:pPr marL="228282" lvl="1" indent="0">
              <a:lnSpc>
                <a:spcPct val="100000"/>
              </a:lnSpc>
              <a:spcAft>
                <a:spcPts val="1200"/>
              </a:spcAft>
              <a:buNone/>
              <a:defRP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28282" lvl="1" indent="0">
              <a:lnSpc>
                <a:spcPct val="100000"/>
              </a:lnSpc>
              <a:spcAft>
                <a:spcPts val="1200"/>
              </a:spcAft>
              <a:buNone/>
              <a:defRP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For ongoing activities spanning several financial years, at the beginning of each financial year: </a:t>
            </a:r>
          </a:p>
          <a:p>
            <a:pPr marL="571182" lvl="1" indent="-342900">
              <a:lnSpc>
                <a:spcPct val="100000"/>
              </a:lnSpc>
              <a:defRP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Update the Activity Description or Expected Output description to reflect any new expected results.</a:t>
            </a:r>
          </a:p>
          <a:p>
            <a:pPr marL="571182" lvl="1" indent="-342900">
              <a:lnSpc>
                <a:spcPct val="100000"/>
              </a:lnSpc>
              <a:defRP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Ensure you indicate where activities follow on from previous financial year activities.</a:t>
            </a:r>
          </a:p>
          <a:p>
            <a:pPr marL="514350" lvl="1" indent="-285750">
              <a:lnSpc>
                <a:spcPct val="100000"/>
              </a:lnSpc>
              <a:defRPr/>
            </a:pPr>
            <a:endParaRPr lang="en-US" sz="2200" dirty="0"/>
          </a:p>
          <a:p>
            <a:pPr marL="0" lvl="1" indent="0">
              <a:buNone/>
            </a:pPr>
            <a:r>
              <a:rPr lang="en-US" dirty="0"/>
              <a:t> </a:t>
            </a:r>
          </a:p>
        </p:txBody>
      </p:sp>
      <p:sp>
        <p:nvSpPr>
          <p:cNvPr id="4" name="Footer Placeholder 3">
            <a:extLst>
              <a:ext uri="{FF2B5EF4-FFF2-40B4-BE49-F238E27FC236}">
                <a16:creationId xmlns:a16="http://schemas.microsoft.com/office/drawing/2014/main" id="{6C87E01D-0B54-825F-E1AE-ACE413283118}"/>
              </a:ext>
            </a:extLst>
          </p:cNvPr>
          <p:cNvSpPr>
            <a:spLocks noGrp="1"/>
          </p:cNvSpPr>
          <p:nvPr>
            <p:ph type="ftr" sz="quarter" idx="11"/>
          </p:nvPr>
        </p:nvSpPr>
        <p:spPr/>
        <p:txBody>
          <a:bodyPr/>
          <a:lstStyle/>
          <a:p>
            <a:r>
              <a:rPr lang="en-US" dirty="0"/>
              <a:t>NIAA | Developing an annual project plan and budget – Part 1 Project Plan</a:t>
            </a:r>
            <a:endParaRPr lang="en-AU" dirty="0"/>
          </a:p>
        </p:txBody>
      </p:sp>
      <p:sp>
        <p:nvSpPr>
          <p:cNvPr id="5" name="Slide Number Placeholder 4">
            <a:extLst>
              <a:ext uri="{FF2B5EF4-FFF2-40B4-BE49-F238E27FC236}">
                <a16:creationId xmlns:a16="http://schemas.microsoft.com/office/drawing/2014/main" id="{781C285B-9093-D85F-058B-BDA18B2B9064}"/>
              </a:ext>
            </a:extLst>
          </p:cNvPr>
          <p:cNvSpPr>
            <a:spLocks noGrp="1"/>
          </p:cNvSpPr>
          <p:nvPr>
            <p:ph type="sldNum" sz="quarter" idx="12"/>
          </p:nvPr>
        </p:nvSpPr>
        <p:spPr/>
        <p:txBody>
          <a:bodyPr/>
          <a:lstStyle/>
          <a:p>
            <a:fld id="{3F63F2B1-4266-4ED4-AC2C-DB487684831E}" type="slidenum">
              <a:rPr lang="en-AU" smtClean="0"/>
              <a:t>15</a:t>
            </a:fld>
            <a:endParaRPr lang="en-AU"/>
          </a:p>
        </p:txBody>
      </p:sp>
    </p:spTree>
    <p:extLst>
      <p:ext uri="{BB962C8B-B14F-4D97-AF65-F5344CB8AC3E}">
        <p14:creationId xmlns:p14="http://schemas.microsoft.com/office/powerpoint/2010/main" val="4017572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2F399-CED6-BB98-518C-689E3D9FDEC0}"/>
              </a:ext>
            </a:extLst>
          </p:cNvPr>
          <p:cNvSpPr>
            <a:spLocks noGrp="1"/>
          </p:cNvSpPr>
          <p:nvPr>
            <p:ph type="title"/>
          </p:nvPr>
        </p:nvSpPr>
        <p:spPr>
          <a:xfrm>
            <a:off x="851322" y="432735"/>
            <a:ext cx="10502478" cy="997196"/>
          </a:xfrm>
        </p:spPr>
        <p:txBody>
          <a:bodyPr/>
          <a:lstStyle/>
          <a:p>
            <a:r>
              <a:rPr lang="en-US" dirty="0"/>
              <a:t>USE S.M.A.R.T when writing your Activity Descriptions and Expected Outputs</a:t>
            </a:r>
            <a:endParaRPr lang="en-AU" dirty="0"/>
          </a:p>
        </p:txBody>
      </p:sp>
      <p:graphicFrame>
        <p:nvGraphicFramePr>
          <p:cNvPr id="10" name="Content Placeholder 9">
            <a:extLst>
              <a:ext uri="{FF2B5EF4-FFF2-40B4-BE49-F238E27FC236}">
                <a16:creationId xmlns:a16="http://schemas.microsoft.com/office/drawing/2014/main" id="{D8DDD5C2-8EFC-2834-FE9C-3056C6F25821}"/>
              </a:ext>
            </a:extLst>
          </p:cNvPr>
          <p:cNvGraphicFramePr>
            <a:graphicFrameLocks noGrp="1"/>
          </p:cNvGraphicFramePr>
          <p:nvPr>
            <p:ph idx="1"/>
            <p:extLst>
              <p:ext uri="{D42A27DB-BD31-4B8C-83A1-F6EECF244321}">
                <p14:modId xmlns:p14="http://schemas.microsoft.com/office/powerpoint/2010/main" val="160821551"/>
              </p:ext>
            </p:extLst>
          </p:nvPr>
        </p:nvGraphicFramePr>
        <p:xfrm>
          <a:off x="712519" y="1725769"/>
          <a:ext cx="10129653" cy="4118497"/>
        </p:xfrm>
        <a:graphic>
          <a:graphicData uri="http://schemas.openxmlformats.org/drawingml/2006/table">
            <a:tbl>
              <a:tblPr/>
              <a:tblGrid>
                <a:gridCol w="3376551">
                  <a:extLst>
                    <a:ext uri="{9D8B030D-6E8A-4147-A177-3AD203B41FA5}">
                      <a16:colId xmlns:a16="http://schemas.microsoft.com/office/drawing/2014/main" val="1766377822"/>
                    </a:ext>
                  </a:extLst>
                </a:gridCol>
                <a:gridCol w="3376551">
                  <a:extLst>
                    <a:ext uri="{9D8B030D-6E8A-4147-A177-3AD203B41FA5}">
                      <a16:colId xmlns:a16="http://schemas.microsoft.com/office/drawing/2014/main" val="3464387694"/>
                    </a:ext>
                  </a:extLst>
                </a:gridCol>
                <a:gridCol w="3376551">
                  <a:extLst>
                    <a:ext uri="{9D8B030D-6E8A-4147-A177-3AD203B41FA5}">
                      <a16:colId xmlns:a16="http://schemas.microsoft.com/office/drawing/2014/main" val="1572878251"/>
                    </a:ext>
                  </a:extLst>
                </a:gridCol>
              </a:tblGrid>
              <a:tr h="219108">
                <a:tc>
                  <a:txBody>
                    <a:bodyPr/>
                    <a:lstStyle/>
                    <a:p>
                      <a:pPr algn="l" rtl="0" fontAlgn="base">
                        <a:lnSpc>
                          <a:spcPts val="1155"/>
                        </a:lnSpc>
                        <a:spcBef>
                          <a:spcPts val="300"/>
                        </a:spcBef>
                        <a:spcAft>
                          <a:spcPts val="300"/>
                        </a:spcAft>
                        <a:buNone/>
                      </a:pPr>
                      <a:r>
                        <a:rPr lang="en-AU" sz="1400" b="1" i="0" dirty="0">
                          <a:solidFill>
                            <a:srgbClr val="262626"/>
                          </a:solidFill>
                          <a:effectLst/>
                          <a:latin typeface="Calibri" panose="020F0502020204030204" pitchFamily="34" charset="0"/>
                        </a:rPr>
                        <a:t>S.M.A.R.T. </a:t>
                      </a:r>
                      <a:endParaRPr lang="en-AU" sz="1400" b="1" i="0" dirty="0">
                        <a:solidFill>
                          <a:srgbClr val="262626"/>
                        </a:solidFill>
                        <a:effectLst/>
                      </a:endParaRPr>
                    </a:p>
                  </a:txBody>
                  <a:tcPr marL="71365" marR="71365" marT="35682" marB="35682">
                    <a:lnL>
                      <a:noFill/>
                    </a:lnL>
                    <a:lnR>
                      <a:noFill/>
                    </a:lnR>
                    <a:lnT>
                      <a:noFill/>
                    </a:lnT>
                    <a:lnB w="6350" cap="flat" cmpd="sng" algn="ctr">
                      <a:solidFill>
                        <a:srgbClr val="D1D1D1"/>
                      </a:solidFill>
                      <a:prstDash val="solid"/>
                      <a:round/>
                      <a:headEnd type="none" w="med" len="med"/>
                      <a:tailEnd type="none" w="med" len="med"/>
                    </a:lnB>
                    <a:solidFill>
                      <a:srgbClr val="D1D1D1"/>
                    </a:solidFill>
                  </a:tcPr>
                </a:tc>
                <a:tc>
                  <a:txBody>
                    <a:bodyPr/>
                    <a:lstStyle/>
                    <a:p>
                      <a:pPr algn="l" rtl="0" fontAlgn="base">
                        <a:lnSpc>
                          <a:spcPts val="1155"/>
                        </a:lnSpc>
                        <a:spcBef>
                          <a:spcPts val="300"/>
                        </a:spcBef>
                        <a:spcAft>
                          <a:spcPts val="300"/>
                        </a:spcAft>
                        <a:buNone/>
                      </a:pPr>
                      <a:r>
                        <a:rPr lang="en-AU" sz="1400" b="1" i="0">
                          <a:solidFill>
                            <a:srgbClr val="262626"/>
                          </a:solidFill>
                          <a:effectLst/>
                          <a:latin typeface="Calibri" panose="020F0502020204030204" pitchFamily="34" charset="0"/>
                        </a:rPr>
                        <a:t>Explanation  </a:t>
                      </a:r>
                      <a:endParaRPr lang="en-AU" sz="1400" b="1" i="0">
                        <a:solidFill>
                          <a:srgbClr val="262626"/>
                        </a:solidFill>
                        <a:effectLst/>
                      </a:endParaRPr>
                    </a:p>
                  </a:txBody>
                  <a:tcPr marL="71365" marR="71365" marT="35682" marB="35682">
                    <a:lnL>
                      <a:noFill/>
                    </a:lnL>
                    <a:lnR>
                      <a:noFill/>
                    </a:lnR>
                    <a:lnT>
                      <a:noFill/>
                    </a:lnT>
                    <a:lnB w="6350" cap="flat" cmpd="sng" algn="ctr">
                      <a:solidFill>
                        <a:srgbClr val="D1D1D1"/>
                      </a:solidFill>
                      <a:prstDash val="solid"/>
                      <a:round/>
                      <a:headEnd type="none" w="med" len="med"/>
                      <a:tailEnd type="none" w="med" len="med"/>
                    </a:lnB>
                    <a:solidFill>
                      <a:srgbClr val="D1D1D1"/>
                    </a:solidFill>
                  </a:tcPr>
                </a:tc>
                <a:tc>
                  <a:txBody>
                    <a:bodyPr/>
                    <a:lstStyle/>
                    <a:p>
                      <a:pPr algn="l" rtl="0" fontAlgn="base">
                        <a:lnSpc>
                          <a:spcPts val="1155"/>
                        </a:lnSpc>
                        <a:spcBef>
                          <a:spcPts val="300"/>
                        </a:spcBef>
                        <a:spcAft>
                          <a:spcPts val="300"/>
                        </a:spcAft>
                        <a:buNone/>
                      </a:pPr>
                      <a:r>
                        <a:rPr lang="en-AU" sz="1400" b="1" i="0">
                          <a:solidFill>
                            <a:srgbClr val="262626"/>
                          </a:solidFill>
                          <a:effectLst/>
                          <a:latin typeface="Calibri" panose="020F0502020204030204" pitchFamily="34" charset="0"/>
                        </a:rPr>
                        <a:t>Example </a:t>
                      </a:r>
                      <a:endParaRPr lang="en-AU" sz="1400" b="1" i="0">
                        <a:solidFill>
                          <a:srgbClr val="262626"/>
                        </a:solidFill>
                        <a:effectLst/>
                      </a:endParaRPr>
                    </a:p>
                  </a:txBody>
                  <a:tcPr marL="71365" marR="71365" marT="35682" marB="35682">
                    <a:lnL>
                      <a:noFill/>
                    </a:lnL>
                    <a:lnR>
                      <a:noFill/>
                    </a:lnR>
                    <a:lnT>
                      <a:noFill/>
                    </a:lnT>
                    <a:lnB w="6350" cap="flat" cmpd="sng" algn="ctr">
                      <a:solidFill>
                        <a:srgbClr val="D1D1D1"/>
                      </a:solidFill>
                      <a:prstDash val="solid"/>
                      <a:round/>
                      <a:headEnd type="none" w="med" len="med"/>
                      <a:tailEnd type="none" w="med" len="med"/>
                    </a:lnB>
                    <a:solidFill>
                      <a:srgbClr val="D1D1D1"/>
                    </a:solidFill>
                  </a:tcPr>
                </a:tc>
                <a:extLst>
                  <a:ext uri="{0D108BD9-81ED-4DB2-BD59-A6C34878D82A}">
                    <a16:rowId xmlns:a16="http://schemas.microsoft.com/office/drawing/2014/main" val="2960943162"/>
                  </a:ext>
                </a:extLst>
              </a:tr>
              <a:tr h="866095">
                <a:tc>
                  <a:txBody>
                    <a:bodyPr/>
                    <a:lstStyle/>
                    <a:p>
                      <a:pPr algn="l" rtl="0" fontAlgn="base">
                        <a:lnSpc>
                          <a:spcPts val="1155"/>
                        </a:lnSpc>
                        <a:spcBef>
                          <a:spcPts val="300"/>
                        </a:spcBef>
                        <a:spcAft>
                          <a:spcPts val="300"/>
                        </a:spcAft>
                        <a:buNone/>
                      </a:pPr>
                      <a:r>
                        <a:rPr lang="en-AU" sz="1400" b="1" i="0">
                          <a:solidFill>
                            <a:srgbClr val="262626"/>
                          </a:solidFill>
                          <a:effectLst/>
                          <a:latin typeface="Calibri" panose="020F0502020204030204" pitchFamily="34" charset="0"/>
                        </a:rPr>
                        <a:t>Specific</a:t>
                      </a:r>
                      <a:r>
                        <a:rPr lang="en-AU" sz="1400" b="0" i="0">
                          <a:solidFill>
                            <a:srgbClr val="262626"/>
                          </a:solidFill>
                          <a:effectLst/>
                          <a:latin typeface="Calibri" panose="020F0502020204030204" pitchFamily="34" charset="0"/>
                        </a:rPr>
                        <a:t> </a:t>
                      </a:r>
                      <a:endParaRPr lang="en-AU" sz="1400" b="0" i="0">
                        <a:solidFill>
                          <a:srgbClr val="262626"/>
                        </a:solidFill>
                        <a:effectLst/>
                      </a:endParaRPr>
                    </a:p>
                  </a:txBody>
                  <a:tcPr marL="71365" marR="71365" marT="35682" marB="35682">
                    <a:lnL>
                      <a:noFill/>
                    </a:lnL>
                    <a:lnR>
                      <a:noFill/>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solidFill>
                      <a:srgbClr val="D3FFF8"/>
                    </a:solidFill>
                  </a:tcPr>
                </a:tc>
                <a:tc>
                  <a:txBody>
                    <a:bodyPr/>
                    <a:lstStyle/>
                    <a:p>
                      <a:pPr algn="l" rtl="0" fontAlgn="base">
                        <a:lnSpc>
                          <a:spcPts val="1155"/>
                        </a:lnSpc>
                        <a:spcBef>
                          <a:spcPts val="200"/>
                        </a:spcBef>
                        <a:spcAft>
                          <a:spcPts val="200"/>
                        </a:spcAft>
                        <a:buNone/>
                      </a:pPr>
                      <a:r>
                        <a:rPr lang="en-US" sz="1400" b="0" i="0">
                          <a:solidFill>
                            <a:srgbClr val="262626"/>
                          </a:solidFill>
                          <a:effectLst/>
                          <a:latin typeface="Calibri" panose="020F0502020204030204" pitchFamily="34" charset="0"/>
                        </a:rPr>
                        <a:t>State exactly what the activity is and how and where it will be done </a:t>
                      </a:r>
                      <a:endParaRPr lang="en-US" sz="1400" b="0" i="0">
                        <a:solidFill>
                          <a:srgbClr val="262626"/>
                        </a:solidFill>
                        <a:effectLst/>
                      </a:endParaRPr>
                    </a:p>
                  </a:txBody>
                  <a:tcPr marL="71365" marR="71365" marT="35682" marB="35682">
                    <a:lnL>
                      <a:noFill/>
                    </a:lnL>
                    <a:lnR>
                      <a:noFill/>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solidFill>
                      <a:srgbClr val="D3FFF8"/>
                    </a:solidFill>
                  </a:tcPr>
                </a:tc>
                <a:tc>
                  <a:txBody>
                    <a:bodyPr/>
                    <a:lstStyle/>
                    <a:p>
                      <a:pPr algn="l" rtl="0" fontAlgn="base">
                        <a:lnSpc>
                          <a:spcPts val="1050"/>
                        </a:lnSpc>
                        <a:spcBef>
                          <a:spcPts val="200"/>
                        </a:spcBef>
                        <a:spcAft>
                          <a:spcPts val="200"/>
                        </a:spcAft>
                        <a:buNone/>
                      </a:pPr>
                      <a:r>
                        <a:rPr lang="en-US" sz="1400" b="0" i="0">
                          <a:solidFill>
                            <a:srgbClr val="262626"/>
                          </a:solidFill>
                          <a:effectLst/>
                          <a:latin typeface="MS Gothic" panose="020B0609070205080204" pitchFamily="49" charset="-128"/>
                        </a:rPr>
                        <a:t>☑</a:t>
                      </a:r>
                      <a:r>
                        <a:rPr lang="en-US" sz="1400" b="0" i="0">
                          <a:solidFill>
                            <a:srgbClr val="262626"/>
                          </a:solidFill>
                          <a:effectLst/>
                          <a:latin typeface="Calibri" panose="020F0502020204030204" pitchFamily="34" charset="0"/>
                        </a:rPr>
                        <a:t>‘Hold an information session at the visitor centre on bush tucker and tree planning for First Nations youth from X township.  </a:t>
                      </a:r>
                      <a:endParaRPr lang="en-US" sz="1400" b="0" i="0">
                        <a:solidFill>
                          <a:srgbClr val="262626"/>
                        </a:solidFill>
                        <a:effectLst/>
                      </a:endParaRPr>
                    </a:p>
                    <a:p>
                      <a:pPr algn="l" rtl="0" fontAlgn="base">
                        <a:lnSpc>
                          <a:spcPts val="1050"/>
                        </a:lnSpc>
                        <a:spcBef>
                          <a:spcPts val="200"/>
                        </a:spcBef>
                        <a:spcAft>
                          <a:spcPts val="200"/>
                        </a:spcAft>
                        <a:buNone/>
                      </a:pPr>
                      <a:r>
                        <a:rPr lang="en-US" sz="1400" b="0" i="0">
                          <a:solidFill>
                            <a:srgbClr val="262626"/>
                          </a:solidFill>
                          <a:effectLst/>
                          <a:latin typeface="MS Gothic" panose="020B0609070205080204" pitchFamily="49" charset="-128"/>
                        </a:rPr>
                        <a:t>☒</a:t>
                      </a:r>
                      <a:r>
                        <a:rPr lang="en-US" sz="1400" b="0" i="0">
                          <a:solidFill>
                            <a:srgbClr val="262626"/>
                          </a:solidFill>
                          <a:effectLst/>
                          <a:latin typeface="Calibri" panose="020F0502020204030204" pitchFamily="34" charset="0"/>
                        </a:rPr>
                        <a:t> ‘Hold a community education session’ </a:t>
                      </a:r>
                      <a:endParaRPr lang="en-US" sz="1400" b="0" i="0">
                        <a:solidFill>
                          <a:srgbClr val="262626"/>
                        </a:solidFill>
                        <a:effectLst/>
                      </a:endParaRPr>
                    </a:p>
                  </a:txBody>
                  <a:tcPr marL="71365" marR="71365" marT="35682" marB="35682">
                    <a:lnL>
                      <a:noFill/>
                    </a:lnL>
                    <a:lnR>
                      <a:noFill/>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solidFill>
                      <a:srgbClr val="D3FFF8"/>
                    </a:solidFill>
                  </a:tcPr>
                </a:tc>
                <a:extLst>
                  <a:ext uri="{0D108BD9-81ED-4DB2-BD59-A6C34878D82A}">
                    <a16:rowId xmlns:a16="http://schemas.microsoft.com/office/drawing/2014/main" val="2159637315"/>
                  </a:ext>
                </a:extLst>
              </a:tr>
              <a:tr h="754953">
                <a:tc>
                  <a:txBody>
                    <a:bodyPr/>
                    <a:lstStyle/>
                    <a:p>
                      <a:pPr algn="l" rtl="0" fontAlgn="base">
                        <a:lnSpc>
                          <a:spcPts val="1155"/>
                        </a:lnSpc>
                        <a:spcBef>
                          <a:spcPts val="300"/>
                        </a:spcBef>
                        <a:spcAft>
                          <a:spcPts val="300"/>
                        </a:spcAft>
                        <a:buNone/>
                      </a:pPr>
                      <a:r>
                        <a:rPr lang="en-AU" sz="1400" b="1" i="0">
                          <a:solidFill>
                            <a:srgbClr val="262626"/>
                          </a:solidFill>
                          <a:effectLst/>
                          <a:latin typeface="Calibri" panose="020F0502020204030204" pitchFamily="34" charset="0"/>
                        </a:rPr>
                        <a:t>Measurable</a:t>
                      </a:r>
                      <a:r>
                        <a:rPr lang="en-AU" sz="1400" b="0" i="0">
                          <a:solidFill>
                            <a:srgbClr val="262626"/>
                          </a:solidFill>
                          <a:effectLst/>
                          <a:latin typeface="Calibri" panose="020F0502020204030204" pitchFamily="34" charset="0"/>
                        </a:rPr>
                        <a:t> </a:t>
                      </a:r>
                      <a:endParaRPr lang="en-AU" sz="1400" b="0" i="0">
                        <a:solidFill>
                          <a:srgbClr val="262626"/>
                        </a:solidFill>
                        <a:effectLst/>
                      </a:endParaRPr>
                    </a:p>
                  </a:txBody>
                  <a:tcPr marL="71365" marR="71365" marT="35682" marB="35682">
                    <a:lnL>
                      <a:noFill/>
                    </a:lnL>
                    <a:lnR>
                      <a:noFill/>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solidFill>
                      <a:srgbClr val="93FFEF"/>
                    </a:solidFill>
                  </a:tcPr>
                </a:tc>
                <a:tc>
                  <a:txBody>
                    <a:bodyPr/>
                    <a:lstStyle/>
                    <a:p>
                      <a:pPr algn="l" rtl="0" fontAlgn="base">
                        <a:lnSpc>
                          <a:spcPts val="1155"/>
                        </a:lnSpc>
                        <a:spcBef>
                          <a:spcPts val="300"/>
                        </a:spcBef>
                        <a:spcAft>
                          <a:spcPts val="300"/>
                        </a:spcAft>
                        <a:buNone/>
                      </a:pPr>
                      <a:r>
                        <a:rPr lang="en-US" sz="1400" b="0" i="0" dirty="0">
                          <a:solidFill>
                            <a:srgbClr val="262626"/>
                          </a:solidFill>
                          <a:effectLst/>
                          <a:latin typeface="Calibri" panose="020F0502020204030204" pitchFamily="34" charset="0"/>
                        </a:rPr>
                        <a:t>Provide a numerical value by which you will measure how completed the activity is.  </a:t>
                      </a:r>
                      <a:endParaRPr lang="en-US" sz="1400" b="0" i="0" dirty="0">
                        <a:solidFill>
                          <a:srgbClr val="262626"/>
                        </a:solidFill>
                        <a:effectLst/>
                      </a:endParaRPr>
                    </a:p>
                  </a:txBody>
                  <a:tcPr marL="71365" marR="71365" marT="35682" marB="35682">
                    <a:lnL>
                      <a:noFill/>
                    </a:lnL>
                    <a:lnR>
                      <a:noFill/>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solidFill>
                      <a:srgbClr val="93FFEF"/>
                    </a:solidFill>
                  </a:tcPr>
                </a:tc>
                <a:tc>
                  <a:txBody>
                    <a:bodyPr/>
                    <a:lstStyle/>
                    <a:p>
                      <a:pPr algn="l" rtl="0" fontAlgn="base">
                        <a:lnSpc>
                          <a:spcPts val="1050"/>
                        </a:lnSpc>
                        <a:spcBef>
                          <a:spcPts val="200"/>
                        </a:spcBef>
                        <a:spcAft>
                          <a:spcPts val="200"/>
                        </a:spcAft>
                        <a:buNone/>
                      </a:pPr>
                      <a:r>
                        <a:rPr lang="en-US" sz="1400" b="0" i="0">
                          <a:solidFill>
                            <a:srgbClr val="262626"/>
                          </a:solidFill>
                          <a:effectLst/>
                          <a:latin typeface="MS Gothic" panose="020B0609070205080204" pitchFamily="49" charset="-128"/>
                        </a:rPr>
                        <a:t>☑</a:t>
                      </a:r>
                      <a:r>
                        <a:rPr lang="en-US" sz="1400" b="0" i="0">
                          <a:solidFill>
                            <a:srgbClr val="262626"/>
                          </a:solidFill>
                          <a:effectLst/>
                          <a:latin typeface="Calibri" panose="020F0502020204030204" pitchFamily="34" charset="0"/>
                        </a:rPr>
                        <a:t>’Remove marine debris along 30km of coastline, starting from Southside Beach.’ </a:t>
                      </a:r>
                      <a:endParaRPr lang="en-US" sz="1400" b="0" i="0">
                        <a:solidFill>
                          <a:srgbClr val="262626"/>
                        </a:solidFill>
                        <a:effectLst/>
                      </a:endParaRPr>
                    </a:p>
                    <a:p>
                      <a:pPr algn="l" rtl="0" fontAlgn="base">
                        <a:lnSpc>
                          <a:spcPts val="1050"/>
                        </a:lnSpc>
                        <a:spcBef>
                          <a:spcPts val="200"/>
                        </a:spcBef>
                        <a:spcAft>
                          <a:spcPts val="200"/>
                        </a:spcAft>
                        <a:buNone/>
                      </a:pPr>
                      <a:r>
                        <a:rPr lang="en-US" sz="1400" b="0" i="0">
                          <a:solidFill>
                            <a:srgbClr val="262626"/>
                          </a:solidFill>
                          <a:effectLst/>
                          <a:latin typeface="MS Gothic" panose="020B0609070205080204" pitchFamily="49" charset="-128"/>
                        </a:rPr>
                        <a:t>☒</a:t>
                      </a:r>
                      <a:r>
                        <a:rPr lang="en-US" sz="1400" b="0" i="0">
                          <a:solidFill>
                            <a:srgbClr val="262626"/>
                          </a:solidFill>
                          <a:effectLst/>
                          <a:latin typeface="Calibri" panose="020F0502020204030204" pitchFamily="34" charset="0"/>
                        </a:rPr>
                        <a:t>’If possible, perform beach clean ups’ </a:t>
                      </a:r>
                      <a:endParaRPr lang="en-US" sz="1400" b="0" i="0">
                        <a:solidFill>
                          <a:srgbClr val="262626"/>
                        </a:solidFill>
                        <a:effectLst/>
                      </a:endParaRPr>
                    </a:p>
                  </a:txBody>
                  <a:tcPr marL="71365" marR="71365" marT="35682" marB="35682">
                    <a:lnL>
                      <a:noFill/>
                    </a:lnL>
                    <a:lnR>
                      <a:noFill/>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solidFill>
                      <a:srgbClr val="93FFEF"/>
                    </a:solidFill>
                  </a:tcPr>
                </a:tc>
                <a:extLst>
                  <a:ext uri="{0D108BD9-81ED-4DB2-BD59-A6C34878D82A}">
                    <a16:rowId xmlns:a16="http://schemas.microsoft.com/office/drawing/2014/main" val="121982091"/>
                  </a:ext>
                </a:extLst>
              </a:tr>
              <a:tr h="866095">
                <a:tc>
                  <a:txBody>
                    <a:bodyPr/>
                    <a:lstStyle/>
                    <a:p>
                      <a:pPr algn="l" rtl="0" fontAlgn="base">
                        <a:lnSpc>
                          <a:spcPts val="1155"/>
                        </a:lnSpc>
                        <a:spcBef>
                          <a:spcPts val="300"/>
                        </a:spcBef>
                        <a:spcAft>
                          <a:spcPts val="300"/>
                        </a:spcAft>
                        <a:buNone/>
                      </a:pPr>
                      <a:r>
                        <a:rPr lang="en-AU" sz="1400" b="1" i="0">
                          <a:solidFill>
                            <a:srgbClr val="262626"/>
                          </a:solidFill>
                          <a:effectLst/>
                          <a:latin typeface="Calibri" panose="020F0502020204030204" pitchFamily="34" charset="0"/>
                        </a:rPr>
                        <a:t>Attainable</a:t>
                      </a:r>
                      <a:r>
                        <a:rPr lang="en-AU" sz="1400" b="0" i="0">
                          <a:solidFill>
                            <a:srgbClr val="262626"/>
                          </a:solidFill>
                          <a:effectLst/>
                          <a:latin typeface="Calibri" panose="020F0502020204030204" pitchFamily="34" charset="0"/>
                        </a:rPr>
                        <a:t> </a:t>
                      </a:r>
                      <a:endParaRPr lang="en-AU" sz="1400" b="0" i="0">
                        <a:solidFill>
                          <a:srgbClr val="262626"/>
                        </a:solidFill>
                        <a:effectLst/>
                      </a:endParaRPr>
                    </a:p>
                  </a:txBody>
                  <a:tcPr marL="71365" marR="71365" marT="35682" marB="35682">
                    <a:lnL>
                      <a:noFill/>
                    </a:lnL>
                    <a:lnR>
                      <a:noFill/>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solidFill>
                      <a:srgbClr val="D3FFF8"/>
                    </a:solidFill>
                  </a:tcPr>
                </a:tc>
                <a:tc>
                  <a:txBody>
                    <a:bodyPr/>
                    <a:lstStyle/>
                    <a:p>
                      <a:pPr algn="l" rtl="0" fontAlgn="base">
                        <a:lnSpc>
                          <a:spcPts val="1155"/>
                        </a:lnSpc>
                        <a:spcBef>
                          <a:spcPts val="300"/>
                        </a:spcBef>
                        <a:spcAft>
                          <a:spcPts val="300"/>
                        </a:spcAft>
                        <a:buNone/>
                      </a:pPr>
                      <a:r>
                        <a:rPr lang="en-US" sz="1400" b="0" i="0">
                          <a:solidFill>
                            <a:srgbClr val="262626"/>
                          </a:solidFill>
                          <a:effectLst/>
                          <a:latin typeface="Calibri" panose="020F0502020204030204" pitchFamily="34" charset="0"/>
                        </a:rPr>
                        <a:t>Your activities and expected outputs should be realistic and achievable within your estimated time-frame and planned budget. </a:t>
                      </a:r>
                      <a:endParaRPr lang="en-US" sz="1400" b="0" i="0">
                        <a:solidFill>
                          <a:srgbClr val="262626"/>
                        </a:solidFill>
                        <a:effectLst/>
                      </a:endParaRPr>
                    </a:p>
                  </a:txBody>
                  <a:tcPr marL="71365" marR="71365" marT="35682" marB="35682">
                    <a:lnL>
                      <a:noFill/>
                    </a:lnL>
                    <a:lnR>
                      <a:noFill/>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solidFill>
                      <a:srgbClr val="D3FFF8"/>
                    </a:solidFill>
                  </a:tcPr>
                </a:tc>
                <a:tc>
                  <a:txBody>
                    <a:bodyPr/>
                    <a:lstStyle/>
                    <a:p>
                      <a:pPr algn="l" rtl="0" fontAlgn="base">
                        <a:lnSpc>
                          <a:spcPts val="1050"/>
                        </a:lnSpc>
                        <a:spcBef>
                          <a:spcPts val="200"/>
                        </a:spcBef>
                        <a:spcAft>
                          <a:spcPts val="200"/>
                        </a:spcAft>
                        <a:buNone/>
                      </a:pPr>
                      <a:r>
                        <a:rPr lang="en-US" sz="1400" b="0" i="0">
                          <a:solidFill>
                            <a:srgbClr val="262626"/>
                          </a:solidFill>
                          <a:effectLst/>
                          <a:latin typeface="MS Gothic" panose="020B0609070205080204" pitchFamily="49" charset="-128"/>
                        </a:rPr>
                        <a:t>☑</a:t>
                      </a:r>
                      <a:r>
                        <a:rPr lang="en-US" sz="1400" b="0" i="0">
                          <a:solidFill>
                            <a:srgbClr val="262626"/>
                          </a:solidFill>
                          <a:effectLst/>
                          <a:latin typeface="Calibri" panose="020F0502020204030204" pitchFamily="34" charset="0"/>
                        </a:rPr>
                        <a:t>’Participate in at least one fish survey in the XX River with the XX Department </a:t>
                      </a:r>
                      <a:endParaRPr lang="en-US" sz="1400" b="0" i="0">
                        <a:solidFill>
                          <a:srgbClr val="262626"/>
                        </a:solidFill>
                        <a:effectLst/>
                      </a:endParaRPr>
                    </a:p>
                    <a:p>
                      <a:pPr algn="l" rtl="0" fontAlgn="base">
                        <a:lnSpc>
                          <a:spcPts val="1050"/>
                        </a:lnSpc>
                        <a:spcBef>
                          <a:spcPts val="200"/>
                        </a:spcBef>
                        <a:spcAft>
                          <a:spcPts val="200"/>
                        </a:spcAft>
                        <a:buNone/>
                      </a:pPr>
                      <a:r>
                        <a:rPr lang="en-US" sz="1400" b="0" i="0">
                          <a:solidFill>
                            <a:srgbClr val="262626"/>
                          </a:solidFill>
                          <a:effectLst/>
                          <a:latin typeface="MS Gothic" panose="020B0609070205080204" pitchFamily="49" charset="-128"/>
                        </a:rPr>
                        <a:t>☒</a:t>
                      </a:r>
                      <a:r>
                        <a:rPr lang="en-US" sz="1400" b="0" i="0">
                          <a:solidFill>
                            <a:srgbClr val="262626"/>
                          </a:solidFill>
                          <a:effectLst/>
                          <a:latin typeface="Calibri" panose="020F0502020204030204" pitchFamily="34" charset="0"/>
                        </a:rPr>
                        <a:t>’Participate in five fish surveys with the XX Department each month </a:t>
                      </a:r>
                      <a:endParaRPr lang="en-US" sz="1400" b="0" i="0">
                        <a:solidFill>
                          <a:srgbClr val="262626"/>
                        </a:solidFill>
                        <a:effectLst/>
                      </a:endParaRPr>
                    </a:p>
                  </a:txBody>
                  <a:tcPr marL="71365" marR="71365" marT="35682" marB="35682">
                    <a:lnL>
                      <a:noFill/>
                    </a:lnL>
                    <a:lnR>
                      <a:noFill/>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solidFill>
                      <a:srgbClr val="D3FFF8"/>
                    </a:solidFill>
                  </a:tcPr>
                </a:tc>
                <a:extLst>
                  <a:ext uri="{0D108BD9-81ED-4DB2-BD59-A6C34878D82A}">
                    <a16:rowId xmlns:a16="http://schemas.microsoft.com/office/drawing/2014/main" val="3355402870"/>
                  </a:ext>
                </a:extLst>
              </a:tr>
              <a:tr h="643810">
                <a:tc>
                  <a:txBody>
                    <a:bodyPr/>
                    <a:lstStyle/>
                    <a:p>
                      <a:pPr algn="l" rtl="0" fontAlgn="base">
                        <a:lnSpc>
                          <a:spcPts val="1155"/>
                        </a:lnSpc>
                        <a:spcBef>
                          <a:spcPts val="300"/>
                        </a:spcBef>
                        <a:spcAft>
                          <a:spcPts val="300"/>
                        </a:spcAft>
                        <a:buNone/>
                      </a:pPr>
                      <a:r>
                        <a:rPr lang="en-AU" sz="1400" b="1" i="0">
                          <a:solidFill>
                            <a:srgbClr val="262626"/>
                          </a:solidFill>
                          <a:effectLst/>
                          <a:latin typeface="Calibri" panose="020F0502020204030204" pitchFamily="34" charset="0"/>
                        </a:rPr>
                        <a:t>Relevant</a:t>
                      </a:r>
                      <a:r>
                        <a:rPr lang="en-AU" sz="1400" b="0" i="0">
                          <a:solidFill>
                            <a:srgbClr val="262626"/>
                          </a:solidFill>
                          <a:effectLst/>
                          <a:latin typeface="Calibri" panose="020F0502020204030204" pitchFamily="34" charset="0"/>
                        </a:rPr>
                        <a:t> </a:t>
                      </a:r>
                      <a:endParaRPr lang="en-AU" sz="1400" b="0" i="0">
                        <a:solidFill>
                          <a:srgbClr val="262626"/>
                        </a:solidFill>
                        <a:effectLst/>
                      </a:endParaRPr>
                    </a:p>
                  </a:txBody>
                  <a:tcPr marL="71365" marR="71365" marT="35682" marB="35682">
                    <a:lnL>
                      <a:noFill/>
                    </a:lnL>
                    <a:lnR>
                      <a:noFill/>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solidFill>
                      <a:srgbClr val="93FFEF"/>
                    </a:solidFill>
                  </a:tcPr>
                </a:tc>
                <a:tc>
                  <a:txBody>
                    <a:bodyPr/>
                    <a:lstStyle/>
                    <a:p>
                      <a:pPr algn="l" rtl="0" fontAlgn="base">
                        <a:lnSpc>
                          <a:spcPts val="1155"/>
                        </a:lnSpc>
                        <a:spcBef>
                          <a:spcPts val="300"/>
                        </a:spcBef>
                        <a:spcAft>
                          <a:spcPts val="300"/>
                        </a:spcAft>
                        <a:buNone/>
                      </a:pPr>
                      <a:r>
                        <a:rPr lang="en-US" sz="1400" b="0" i="0">
                          <a:solidFill>
                            <a:srgbClr val="262626"/>
                          </a:solidFill>
                          <a:effectLst/>
                          <a:latin typeface="Calibri" panose="020F0502020204030204" pitchFamily="34" charset="0"/>
                        </a:rPr>
                        <a:t>The activity should contribute to the goals and outcomes of the IRP, MDBIRR or IPA programs.  </a:t>
                      </a:r>
                      <a:endParaRPr lang="en-US" sz="1400" b="0" i="0">
                        <a:solidFill>
                          <a:srgbClr val="262626"/>
                        </a:solidFill>
                        <a:effectLst/>
                      </a:endParaRPr>
                    </a:p>
                  </a:txBody>
                  <a:tcPr marL="71365" marR="71365" marT="35682" marB="35682">
                    <a:lnL>
                      <a:noFill/>
                    </a:lnL>
                    <a:lnR>
                      <a:noFill/>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solidFill>
                      <a:srgbClr val="93FFEF"/>
                    </a:solidFill>
                  </a:tcPr>
                </a:tc>
                <a:tc>
                  <a:txBody>
                    <a:bodyPr/>
                    <a:lstStyle/>
                    <a:p>
                      <a:pPr algn="l" rtl="0" fontAlgn="base">
                        <a:lnSpc>
                          <a:spcPts val="1050"/>
                        </a:lnSpc>
                        <a:spcBef>
                          <a:spcPts val="200"/>
                        </a:spcBef>
                        <a:spcAft>
                          <a:spcPts val="200"/>
                        </a:spcAft>
                        <a:buNone/>
                      </a:pPr>
                      <a:r>
                        <a:rPr lang="en-US" sz="1400" b="0" i="0">
                          <a:solidFill>
                            <a:srgbClr val="262626"/>
                          </a:solidFill>
                          <a:effectLst/>
                          <a:latin typeface="MS Gothic" panose="020B0609070205080204" pitchFamily="49" charset="-128"/>
                        </a:rPr>
                        <a:t>☑</a:t>
                      </a:r>
                      <a:r>
                        <a:rPr lang="en-US" sz="1400" b="0" i="0">
                          <a:solidFill>
                            <a:srgbClr val="262626"/>
                          </a:solidFill>
                          <a:effectLst/>
                          <a:latin typeface="Calibri" panose="020F0502020204030204" pitchFamily="34" charset="0"/>
                        </a:rPr>
                        <a:t>’Undertake aerial spraying of Mimosa (Weed of National Significance)’ </a:t>
                      </a:r>
                      <a:endParaRPr lang="en-US" sz="1400" b="0" i="0">
                        <a:solidFill>
                          <a:srgbClr val="262626"/>
                        </a:solidFill>
                        <a:effectLst/>
                      </a:endParaRPr>
                    </a:p>
                    <a:p>
                      <a:pPr algn="l" rtl="0" fontAlgn="base">
                        <a:lnSpc>
                          <a:spcPts val="1050"/>
                        </a:lnSpc>
                        <a:spcBef>
                          <a:spcPts val="200"/>
                        </a:spcBef>
                        <a:spcAft>
                          <a:spcPts val="200"/>
                        </a:spcAft>
                        <a:buNone/>
                      </a:pPr>
                      <a:r>
                        <a:rPr lang="en-US" sz="1400" b="0" i="0">
                          <a:solidFill>
                            <a:srgbClr val="262626"/>
                          </a:solidFill>
                          <a:effectLst/>
                          <a:latin typeface="MS Gothic" panose="020B0609070205080204" pitchFamily="49" charset="-128"/>
                        </a:rPr>
                        <a:t>☒</a:t>
                      </a:r>
                      <a:r>
                        <a:rPr lang="en-US" sz="1400" b="0" i="0">
                          <a:solidFill>
                            <a:srgbClr val="262626"/>
                          </a:solidFill>
                          <a:effectLst/>
                          <a:latin typeface="Calibri" panose="020F0502020204030204" pitchFamily="34" charset="0"/>
                        </a:rPr>
                        <a:t>’Build community arts centre extension’ </a:t>
                      </a:r>
                      <a:endParaRPr lang="en-US" sz="1400" b="0" i="0">
                        <a:solidFill>
                          <a:srgbClr val="262626"/>
                        </a:solidFill>
                        <a:effectLst/>
                      </a:endParaRPr>
                    </a:p>
                  </a:txBody>
                  <a:tcPr marL="71365" marR="71365" marT="35682" marB="35682">
                    <a:lnL>
                      <a:noFill/>
                    </a:lnL>
                    <a:lnR>
                      <a:noFill/>
                    </a:lnR>
                    <a:lnT w="6350" cap="flat" cmpd="sng" algn="ctr">
                      <a:solidFill>
                        <a:srgbClr val="D1D1D1"/>
                      </a:solidFill>
                      <a:prstDash val="solid"/>
                      <a:round/>
                      <a:headEnd type="none" w="med" len="med"/>
                      <a:tailEnd type="none" w="med" len="med"/>
                    </a:lnT>
                    <a:lnB w="6350" cap="flat" cmpd="sng" algn="ctr">
                      <a:solidFill>
                        <a:srgbClr val="D1D1D1"/>
                      </a:solidFill>
                      <a:prstDash val="solid"/>
                      <a:round/>
                      <a:headEnd type="none" w="med" len="med"/>
                      <a:tailEnd type="none" w="med" len="med"/>
                    </a:lnB>
                    <a:solidFill>
                      <a:srgbClr val="93FFEF"/>
                    </a:solidFill>
                  </a:tcPr>
                </a:tc>
                <a:extLst>
                  <a:ext uri="{0D108BD9-81ED-4DB2-BD59-A6C34878D82A}">
                    <a16:rowId xmlns:a16="http://schemas.microsoft.com/office/drawing/2014/main" val="2864295893"/>
                  </a:ext>
                </a:extLst>
              </a:tr>
              <a:tr h="754953">
                <a:tc>
                  <a:txBody>
                    <a:bodyPr/>
                    <a:lstStyle/>
                    <a:p>
                      <a:pPr algn="l" rtl="0" fontAlgn="base">
                        <a:lnSpc>
                          <a:spcPts val="1155"/>
                        </a:lnSpc>
                        <a:spcBef>
                          <a:spcPts val="300"/>
                        </a:spcBef>
                        <a:spcAft>
                          <a:spcPts val="300"/>
                        </a:spcAft>
                        <a:buNone/>
                      </a:pPr>
                      <a:r>
                        <a:rPr lang="en-AU" sz="1400" b="1" i="0" dirty="0">
                          <a:solidFill>
                            <a:srgbClr val="262626"/>
                          </a:solidFill>
                          <a:effectLst/>
                          <a:latin typeface="Calibri" panose="020F0502020204030204" pitchFamily="34" charset="0"/>
                        </a:rPr>
                        <a:t>Time Bound</a:t>
                      </a:r>
                      <a:r>
                        <a:rPr lang="en-AU" sz="1400" b="0" i="0" dirty="0">
                          <a:solidFill>
                            <a:srgbClr val="262626"/>
                          </a:solidFill>
                          <a:effectLst/>
                          <a:latin typeface="Calibri" panose="020F0502020204030204" pitchFamily="34" charset="0"/>
                        </a:rPr>
                        <a:t> </a:t>
                      </a:r>
                      <a:endParaRPr lang="en-AU" sz="1400" b="0" i="0" dirty="0">
                        <a:solidFill>
                          <a:srgbClr val="262626"/>
                        </a:solidFill>
                        <a:effectLst/>
                      </a:endParaRPr>
                    </a:p>
                  </a:txBody>
                  <a:tcPr marL="71365" marR="71365" marT="35682" marB="35682">
                    <a:lnL>
                      <a:noFill/>
                    </a:lnL>
                    <a:lnR>
                      <a:noFill/>
                    </a:lnR>
                    <a:lnT w="6350" cap="flat" cmpd="sng" algn="ctr">
                      <a:solidFill>
                        <a:srgbClr val="D1D1D1"/>
                      </a:solidFill>
                      <a:prstDash val="solid"/>
                      <a:round/>
                      <a:headEnd type="none" w="med" len="med"/>
                      <a:tailEnd type="none" w="med" len="med"/>
                    </a:lnT>
                    <a:lnB w="19050" cap="flat" cmpd="sng" algn="ctr">
                      <a:solidFill>
                        <a:srgbClr val="D1D1D1"/>
                      </a:solidFill>
                      <a:prstDash val="solid"/>
                      <a:round/>
                      <a:headEnd type="none" w="med" len="med"/>
                      <a:tailEnd type="none" w="med" len="med"/>
                    </a:lnB>
                    <a:solidFill>
                      <a:srgbClr val="D3FFF8"/>
                    </a:solidFill>
                  </a:tcPr>
                </a:tc>
                <a:tc>
                  <a:txBody>
                    <a:bodyPr/>
                    <a:lstStyle/>
                    <a:p>
                      <a:pPr algn="l" rtl="0" fontAlgn="base">
                        <a:lnSpc>
                          <a:spcPts val="1155"/>
                        </a:lnSpc>
                        <a:spcBef>
                          <a:spcPts val="300"/>
                        </a:spcBef>
                        <a:spcAft>
                          <a:spcPts val="300"/>
                        </a:spcAft>
                        <a:buNone/>
                      </a:pPr>
                      <a:r>
                        <a:rPr lang="en-US" sz="1400" b="0" i="0">
                          <a:solidFill>
                            <a:srgbClr val="262626"/>
                          </a:solidFill>
                          <a:effectLst/>
                          <a:latin typeface="Calibri" panose="020F0502020204030204" pitchFamily="34" charset="0"/>
                        </a:rPr>
                        <a:t>Provide a realistic timeframe or deadline for planned activities </a:t>
                      </a:r>
                      <a:endParaRPr lang="en-US" sz="1400" b="0" i="0">
                        <a:solidFill>
                          <a:srgbClr val="262626"/>
                        </a:solidFill>
                        <a:effectLst/>
                      </a:endParaRPr>
                    </a:p>
                  </a:txBody>
                  <a:tcPr marL="71365" marR="71365" marT="35682" marB="35682">
                    <a:lnL>
                      <a:noFill/>
                    </a:lnL>
                    <a:lnR>
                      <a:noFill/>
                    </a:lnR>
                    <a:lnT w="6350" cap="flat" cmpd="sng" algn="ctr">
                      <a:solidFill>
                        <a:srgbClr val="D1D1D1"/>
                      </a:solidFill>
                      <a:prstDash val="solid"/>
                      <a:round/>
                      <a:headEnd type="none" w="med" len="med"/>
                      <a:tailEnd type="none" w="med" len="med"/>
                    </a:lnT>
                    <a:lnB w="19050" cap="flat" cmpd="sng" algn="ctr">
                      <a:solidFill>
                        <a:srgbClr val="D1D1D1"/>
                      </a:solidFill>
                      <a:prstDash val="solid"/>
                      <a:round/>
                      <a:headEnd type="none" w="med" len="med"/>
                      <a:tailEnd type="none" w="med" len="med"/>
                    </a:lnB>
                    <a:solidFill>
                      <a:srgbClr val="D3FFF8"/>
                    </a:solidFill>
                  </a:tcPr>
                </a:tc>
                <a:tc>
                  <a:txBody>
                    <a:bodyPr/>
                    <a:lstStyle/>
                    <a:p>
                      <a:pPr algn="l" rtl="0" fontAlgn="base">
                        <a:lnSpc>
                          <a:spcPts val="1050"/>
                        </a:lnSpc>
                        <a:spcBef>
                          <a:spcPts val="200"/>
                        </a:spcBef>
                        <a:spcAft>
                          <a:spcPts val="200"/>
                        </a:spcAft>
                        <a:buNone/>
                      </a:pPr>
                      <a:r>
                        <a:rPr lang="en-US" sz="1400" b="0" i="0">
                          <a:solidFill>
                            <a:srgbClr val="262626"/>
                          </a:solidFill>
                          <a:effectLst/>
                          <a:latin typeface="MS Gothic" panose="020B0609070205080204" pitchFamily="49" charset="-128"/>
                        </a:rPr>
                        <a:t>☑</a:t>
                      </a:r>
                      <a:r>
                        <a:rPr lang="en-US" sz="1400" b="0" i="0">
                          <a:solidFill>
                            <a:srgbClr val="262626"/>
                          </a:solidFill>
                          <a:effectLst/>
                          <a:latin typeface="Calibri" panose="020F0502020204030204" pitchFamily="34" charset="0"/>
                        </a:rPr>
                        <a:t>’Conduct ten days of patch burning on sandplain Country in April-September’ </a:t>
                      </a:r>
                      <a:endParaRPr lang="en-US" sz="1400" b="0" i="0">
                        <a:solidFill>
                          <a:srgbClr val="262626"/>
                        </a:solidFill>
                        <a:effectLst/>
                      </a:endParaRPr>
                    </a:p>
                    <a:p>
                      <a:pPr algn="l" rtl="0" fontAlgn="base">
                        <a:lnSpc>
                          <a:spcPts val="1050"/>
                        </a:lnSpc>
                        <a:spcBef>
                          <a:spcPts val="200"/>
                        </a:spcBef>
                        <a:spcAft>
                          <a:spcPts val="200"/>
                        </a:spcAft>
                        <a:buNone/>
                      </a:pPr>
                      <a:r>
                        <a:rPr lang="en-US" sz="1400" b="0" i="0">
                          <a:solidFill>
                            <a:srgbClr val="262626"/>
                          </a:solidFill>
                          <a:effectLst/>
                          <a:latin typeface="MS Gothic" panose="020B0609070205080204" pitchFamily="49" charset="-128"/>
                        </a:rPr>
                        <a:t>☒</a:t>
                      </a:r>
                      <a:r>
                        <a:rPr lang="en-US" sz="1400" b="0" i="0">
                          <a:solidFill>
                            <a:srgbClr val="262626"/>
                          </a:solidFill>
                          <a:effectLst/>
                          <a:latin typeface="Calibri" panose="020F0502020204030204" pitchFamily="34" charset="0"/>
                        </a:rPr>
                        <a:t>’Complete patch burning activity’ </a:t>
                      </a:r>
                      <a:endParaRPr lang="en-US" sz="1400" b="0" i="0">
                        <a:solidFill>
                          <a:srgbClr val="262626"/>
                        </a:solidFill>
                        <a:effectLst/>
                      </a:endParaRPr>
                    </a:p>
                  </a:txBody>
                  <a:tcPr marL="71365" marR="71365" marT="35682" marB="35682">
                    <a:lnL>
                      <a:noFill/>
                    </a:lnL>
                    <a:lnR>
                      <a:noFill/>
                    </a:lnR>
                    <a:lnT w="6350" cap="flat" cmpd="sng" algn="ctr">
                      <a:solidFill>
                        <a:srgbClr val="D1D1D1"/>
                      </a:solidFill>
                      <a:prstDash val="solid"/>
                      <a:round/>
                      <a:headEnd type="none" w="med" len="med"/>
                      <a:tailEnd type="none" w="med" len="med"/>
                    </a:lnT>
                    <a:lnB w="19050" cap="flat" cmpd="sng" algn="ctr">
                      <a:solidFill>
                        <a:srgbClr val="D1D1D1"/>
                      </a:solidFill>
                      <a:prstDash val="solid"/>
                      <a:round/>
                      <a:headEnd type="none" w="med" len="med"/>
                      <a:tailEnd type="none" w="med" len="med"/>
                    </a:lnB>
                    <a:solidFill>
                      <a:srgbClr val="D3FFF8"/>
                    </a:solidFill>
                  </a:tcPr>
                </a:tc>
                <a:extLst>
                  <a:ext uri="{0D108BD9-81ED-4DB2-BD59-A6C34878D82A}">
                    <a16:rowId xmlns:a16="http://schemas.microsoft.com/office/drawing/2014/main" val="2347702659"/>
                  </a:ext>
                </a:extLst>
              </a:tr>
            </a:tbl>
          </a:graphicData>
        </a:graphic>
      </p:graphicFrame>
      <p:sp>
        <p:nvSpPr>
          <p:cNvPr id="4" name="Footer Placeholder 3">
            <a:extLst>
              <a:ext uri="{FF2B5EF4-FFF2-40B4-BE49-F238E27FC236}">
                <a16:creationId xmlns:a16="http://schemas.microsoft.com/office/drawing/2014/main" id="{02E9B6DB-D84D-974C-5AD6-C8EA210CF374}"/>
              </a:ext>
            </a:extLst>
          </p:cNvPr>
          <p:cNvSpPr>
            <a:spLocks noGrp="1"/>
          </p:cNvSpPr>
          <p:nvPr>
            <p:ph type="ftr" sz="quarter" idx="11"/>
          </p:nvPr>
        </p:nvSpPr>
        <p:spPr/>
        <p:txBody>
          <a:bodyPr/>
          <a:lstStyle/>
          <a:p>
            <a:r>
              <a:rPr lang="en-US"/>
              <a:t>NIAA | [Developing an annual project plan and budget – Part 1 Project Plan</a:t>
            </a:r>
            <a:endParaRPr lang="en-AU"/>
          </a:p>
        </p:txBody>
      </p:sp>
      <p:sp>
        <p:nvSpPr>
          <p:cNvPr id="5" name="Slide Number Placeholder 4">
            <a:extLst>
              <a:ext uri="{FF2B5EF4-FFF2-40B4-BE49-F238E27FC236}">
                <a16:creationId xmlns:a16="http://schemas.microsoft.com/office/drawing/2014/main" id="{258C4643-4781-E4EA-2CB9-476F6DEDCBDE}"/>
              </a:ext>
            </a:extLst>
          </p:cNvPr>
          <p:cNvSpPr>
            <a:spLocks noGrp="1"/>
          </p:cNvSpPr>
          <p:nvPr>
            <p:ph type="sldNum" sz="quarter" idx="12"/>
          </p:nvPr>
        </p:nvSpPr>
        <p:spPr/>
        <p:txBody>
          <a:bodyPr/>
          <a:lstStyle/>
          <a:p>
            <a:fld id="{3F63F2B1-4266-4ED4-AC2C-DB487684831E}" type="slidenum">
              <a:rPr lang="en-AU" smtClean="0"/>
              <a:t>16</a:t>
            </a:fld>
            <a:endParaRPr lang="en-AU"/>
          </a:p>
        </p:txBody>
      </p:sp>
    </p:spTree>
    <p:extLst>
      <p:ext uri="{BB962C8B-B14F-4D97-AF65-F5344CB8AC3E}">
        <p14:creationId xmlns:p14="http://schemas.microsoft.com/office/powerpoint/2010/main" val="4210934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F60B4-D62C-9A04-33C7-75BCA093D1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E66B2E-B7DE-39EE-1C06-44D878427F86}"/>
              </a:ext>
            </a:extLst>
          </p:cNvPr>
          <p:cNvSpPr>
            <a:spLocks noGrp="1"/>
          </p:cNvSpPr>
          <p:nvPr>
            <p:ph type="title"/>
          </p:nvPr>
        </p:nvSpPr>
        <p:spPr>
          <a:xfrm>
            <a:off x="373124" y="556913"/>
            <a:ext cx="2998302" cy="498598"/>
          </a:xfrm>
        </p:spPr>
        <p:txBody>
          <a:bodyPr/>
          <a:lstStyle/>
          <a:p>
            <a:r>
              <a:rPr lang="en-AU" dirty="0"/>
              <a:t>Example:</a:t>
            </a:r>
          </a:p>
        </p:txBody>
      </p:sp>
      <p:sp>
        <p:nvSpPr>
          <p:cNvPr id="4" name="Footer Placeholder 3">
            <a:extLst>
              <a:ext uri="{FF2B5EF4-FFF2-40B4-BE49-F238E27FC236}">
                <a16:creationId xmlns:a16="http://schemas.microsoft.com/office/drawing/2014/main" id="{19128590-4C00-9B66-B8A4-5CE9DC70F2C3}"/>
              </a:ext>
            </a:extLst>
          </p:cNvPr>
          <p:cNvSpPr>
            <a:spLocks noGrp="1"/>
          </p:cNvSpPr>
          <p:nvPr>
            <p:ph type="ftr" sz="quarter" idx="11"/>
          </p:nvPr>
        </p:nvSpPr>
        <p:spPr/>
        <p:txBody>
          <a:bodyPr/>
          <a:lstStyle/>
          <a:p>
            <a:r>
              <a:rPr lang="en-US" dirty="0"/>
              <a:t>NIAA | Developing an annual project plan and budget – Part 1 Project Plan</a:t>
            </a:r>
            <a:endParaRPr lang="en-AU" dirty="0"/>
          </a:p>
        </p:txBody>
      </p:sp>
      <p:sp>
        <p:nvSpPr>
          <p:cNvPr id="5" name="Slide Number Placeholder 4">
            <a:extLst>
              <a:ext uri="{FF2B5EF4-FFF2-40B4-BE49-F238E27FC236}">
                <a16:creationId xmlns:a16="http://schemas.microsoft.com/office/drawing/2014/main" id="{920B34BB-2383-9A9E-72BF-E3969087EA73}"/>
              </a:ext>
            </a:extLst>
          </p:cNvPr>
          <p:cNvSpPr>
            <a:spLocks noGrp="1"/>
          </p:cNvSpPr>
          <p:nvPr>
            <p:ph type="sldNum" sz="quarter" idx="12"/>
          </p:nvPr>
        </p:nvSpPr>
        <p:spPr/>
        <p:txBody>
          <a:bodyPr/>
          <a:lstStyle/>
          <a:p>
            <a:fld id="{3F63F2B1-4266-4ED4-AC2C-DB487684831E}" type="slidenum">
              <a:rPr lang="en-AU" smtClean="0"/>
              <a:t>17</a:t>
            </a:fld>
            <a:endParaRPr lang="en-AU"/>
          </a:p>
        </p:txBody>
      </p:sp>
      <p:pic>
        <p:nvPicPr>
          <p:cNvPr id="7" name="Picture 6">
            <a:extLst>
              <a:ext uri="{FF2B5EF4-FFF2-40B4-BE49-F238E27FC236}">
                <a16:creationId xmlns:a16="http://schemas.microsoft.com/office/drawing/2014/main" id="{7A9CD32B-BF9E-D37E-A4FB-CE2ADBDB649A}"/>
              </a:ext>
            </a:extLst>
          </p:cNvPr>
          <p:cNvPicPr>
            <a:picLocks noChangeAspect="1"/>
          </p:cNvPicPr>
          <p:nvPr/>
        </p:nvPicPr>
        <p:blipFill>
          <a:blip r:embed="rId3"/>
          <a:srcRect l="425" t="3170" r="3622" b="2904"/>
          <a:stretch/>
        </p:blipFill>
        <p:spPr>
          <a:xfrm>
            <a:off x="496710" y="1761067"/>
            <a:ext cx="10837451" cy="2675466"/>
          </a:xfrm>
          <a:prstGeom prst="rect">
            <a:avLst/>
          </a:prstGeom>
        </p:spPr>
      </p:pic>
      <p:sp>
        <p:nvSpPr>
          <p:cNvPr id="3" name="Rectangle 2">
            <a:extLst>
              <a:ext uri="{FF2B5EF4-FFF2-40B4-BE49-F238E27FC236}">
                <a16:creationId xmlns:a16="http://schemas.microsoft.com/office/drawing/2014/main" id="{B72884B8-2D39-AFDF-4EE8-44F16CDE36C5}"/>
              </a:ext>
            </a:extLst>
          </p:cNvPr>
          <p:cNvSpPr/>
          <p:nvPr/>
        </p:nvSpPr>
        <p:spPr>
          <a:xfrm>
            <a:off x="285008" y="1578758"/>
            <a:ext cx="5260769" cy="3016993"/>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6" name="Rectangle 5">
            <a:extLst>
              <a:ext uri="{FF2B5EF4-FFF2-40B4-BE49-F238E27FC236}">
                <a16:creationId xmlns:a16="http://schemas.microsoft.com/office/drawing/2014/main" id="{790BCB4B-4C0F-80A9-D3F9-252BDB09F50C}"/>
              </a:ext>
            </a:extLst>
          </p:cNvPr>
          <p:cNvSpPr/>
          <p:nvPr/>
        </p:nvSpPr>
        <p:spPr>
          <a:xfrm>
            <a:off x="5714582" y="1578758"/>
            <a:ext cx="5619579" cy="2857775"/>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8" name="TextBox 7">
            <a:extLst>
              <a:ext uri="{FF2B5EF4-FFF2-40B4-BE49-F238E27FC236}">
                <a16:creationId xmlns:a16="http://schemas.microsoft.com/office/drawing/2014/main" id="{D9D0CB02-AE39-A2BF-FE21-2A683DB6B222}"/>
              </a:ext>
            </a:extLst>
          </p:cNvPr>
          <p:cNvSpPr txBox="1"/>
          <p:nvPr/>
        </p:nvSpPr>
        <p:spPr>
          <a:xfrm>
            <a:off x="843148" y="5237018"/>
            <a:ext cx="3788229" cy="646331"/>
          </a:xfrm>
          <a:prstGeom prst="rect">
            <a:avLst/>
          </a:prstGeom>
          <a:noFill/>
        </p:spPr>
        <p:txBody>
          <a:bodyPr wrap="square" rtlCol="0">
            <a:spAutoFit/>
          </a:bodyPr>
          <a:lstStyle/>
          <a:p>
            <a:r>
              <a:rPr lang="en-AU" dirty="0"/>
              <a:t>Project Plan –Activity Description and Expected Outputs </a:t>
            </a:r>
          </a:p>
        </p:txBody>
      </p:sp>
      <p:sp>
        <p:nvSpPr>
          <p:cNvPr id="9" name="TextBox 8">
            <a:extLst>
              <a:ext uri="{FF2B5EF4-FFF2-40B4-BE49-F238E27FC236}">
                <a16:creationId xmlns:a16="http://schemas.microsoft.com/office/drawing/2014/main" id="{A39E6AB6-21EF-297B-A61F-439D3C4F00DD}"/>
              </a:ext>
            </a:extLst>
          </p:cNvPr>
          <p:cNvSpPr txBox="1"/>
          <p:nvPr/>
        </p:nvSpPr>
        <p:spPr>
          <a:xfrm>
            <a:off x="6238503" y="5237017"/>
            <a:ext cx="3788229" cy="646331"/>
          </a:xfrm>
          <a:prstGeom prst="rect">
            <a:avLst/>
          </a:prstGeom>
          <a:noFill/>
        </p:spPr>
        <p:txBody>
          <a:bodyPr wrap="square" rtlCol="0">
            <a:spAutoFit/>
          </a:bodyPr>
          <a:lstStyle/>
          <a:p>
            <a:r>
              <a:rPr lang="en-AU" dirty="0"/>
              <a:t>Activity Report – Activity Status and Actual Outputs and Variance </a:t>
            </a:r>
          </a:p>
        </p:txBody>
      </p:sp>
      <p:sp>
        <p:nvSpPr>
          <p:cNvPr id="10" name="Arrow: Up 9">
            <a:extLst>
              <a:ext uri="{FF2B5EF4-FFF2-40B4-BE49-F238E27FC236}">
                <a16:creationId xmlns:a16="http://schemas.microsoft.com/office/drawing/2014/main" id="{42F2E2D9-7FC9-1E8A-94CA-825A5AA9EB7F}"/>
              </a:ext>
            </a:extLst>
          </p:cNvPr>
          <p:cNvSpPr/>
          <p:nvPr/>
        </p:nvSpPr>
        <p:spPr>
          <a:xfrm>
            <a:off x="2383817" y="4329884"/>
            <a:ext cx="285008" cy="95002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Arrow: Up 10">
            <a:extLst>
              <a:ext uri="{FF2B5EF4-FFF2-40B4-BE49-F238E27FC236}">
                <a16:creationId xmlns:a16="http://schemas.microsoft.com/office/drawing/2014/main" id="{36E30A8F-357D-673E-B995-1AD8E1346866}"/>
              </a:ext>
            </a:extLst>
          </p:cNvPr>
          <p:cNvSpPr/>
          <p:nvPr/>
        </p:nvSpPr>
        <p:spPr>
          <a:xfrm>
            <a:off x="7654481" y="4286991"/>
            <a:ext cx="285008" cy="95002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35619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E58B2-2B41-4398-307D-EFCDE8E13F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E3243A-B3DB-633C-DADC-48D3026B2F06}"/>
              </a:ext>
            </a:extLst>
          </p:cNvPr>
          <p:cNvSpPr>
            <a:spLocks noGrp="1"/>
          </p:cNvSpPr>
          <p:nvPr>
            <p:ph type="title"/>
          </p:nvPr>
        </p:nvSpPr>
        <p:spPr>
          <a:xfrm>
            <a:off x="677925" y="536394"/>
            <a:ext cx="2998302" cy="498598"/>
          </a:xfrm>
        </p:spPr>
        <p:txBody>
          <a:bodyPr/>
          <a:lstStyle/>
          <a:p>
            <a:r>
              <a:rPr lang="en-AU" dirty="0"/>
              <a:t>Example:</a:t>
            </a:r>
          </a:p>
        </p:txBody>
      </p:sp>
      <p:sp>
        <p:nvSpPr>
          <p:cNvPr id="4" name="Footer Placeholder 3">
            <a:extLst>
              <a:ext uri="{FF2B5EF4-FFF2-40B4-BE49-F238E27FC236}">
                <a16:creationId xmlns:a16="http://schemas.microsoft.com/office/drawing/2014/main" id="{D956EC3E-2F21-88FF-29E6-6431F43748CC}"/>
              </a:ext>
            </a:extLst>
          </p:cNvPr>
          <p:cNvSpPr>
            <a:spLocks noGrp="1"/>
          </p:cNvSpPr>
          <p:nvPr>
            <p:ph type="ftr" sz="quarter" idx="11"/>
          </p:nvPr>
        </p:nvSpPr>
        <p:spPr/>
        <p:txBody>
          <a:bodyPr/>
          <a:lstStyle/>
          <a:p>
            <a:r>
              <a:rPr lang="en-US" dirty="0"/>
              <a:t>NIAA | Developing an annual project plan and budget – Part 1 Project Plan</a:t>
            </a:r>
            <a:endParaRPr lang="en-AU" dirty="0"/>
          </a:p>
        </p:txBody>
      </p:sp>
      <p:sp>
        <p:nvSpPr>
          <p:cNvPr id="5" name="Slide Number Placeholder 4">
            <a:extLst>
              <a:ext uri="{FF2B5EF4-FFF2-40B4-BE49-F238E27FC236}">
                <a16:creationId xmlns:a16="http://schemas.microsoft.com/office/drawing/2014/main" id="{629623AB-ED7E-C5E6-D9E3-4D1E5CA4A408}"/>
              </a:ext>
            </a:extLst>
          </p:cNvPr>
          <p:cNvSpPr>
            <a:spLocks noGrp="1"/>
          </p:cNvSpPr>
          <p:nvPr>
            <p:ph type="sldNum" sz="quarter" idx="12"/>
          </p:nvPr>
        </p:nvSpPr>
        <p:spPr/>
        <p:txBody>
          <a:bodyPr/>
          <a:lstStyle/>
          <a:p>
            <a:fld id="{3F63F2B1-4266-4ED4-AC2C-DB487684831E}" type="slidenum">
              <a:rPr lang="en-AU" smtClean="0"/>
              <a:t>18</a:t>
            </a:fld>
            <a:endParaRPr lang="en-AU"/>
          </a:p>
        </p:txBody>
      </p:sp>
      <p:pic>
        <p:nvPicPr>
          <p:cNvPr id="6" name="Picture 5">
            <a:extLst>
              <a:ext uri="{FF2B5EF4-FFF2-40B4-BE49-F238E27FC236}">
                <a16:creationId xmlns:a16="http://schemas.microsoft.com/office/drawing/2014/main" id="{252EEB40-5FAD-6263-94BA-210E9A56CB3C}"/>
              </a:ext>
            </a:extLst>
          </p:cNvPr>
          <p:cNvPicPr>
            <a:picLocks noChangeAspect="1"/>
          </p:cNvPicPr>
          <p:nvPr/>
        </p:nvPicPr>
        <p:blipFill>
          <a:blip r:embed="rId3"/>
          <a:srcRect l="691" t="620" r="1797" b="2756"/>
          <a:stretch/>
        </p:blipFill>
        <p:spPr>
          <a:xfrm>
            <a:off x="564444" y="1806222"/>
            <a:ext cx="10938934" cy="1952978"/>
          </a:xfrm>
          <a:prstGeom prst="rect">
            <a:avLst/>
          </a:prstGeom>
        </p:spPr>
      </p:pic>
      <p:sp>
        <p:nvSpPr>
          <p:cNvPr id="3" name="Arrow: Up 2">
            <a:extLst>
              <a:ext uri="{FF2B5EF4-FFF2-40B4-BE49-F238E27FC236}">
                <a16:creationId xmlns:a16="http://schemas.microsoft.com/office/drawing/2014/main" id="{51C9807C-42C5-964B-FECE-573A6C041125}"/>
              </a:ext>
            </a:extLst>
          </p:cNvPr>
          <p:cNvSpPr/>
          <p:nvPr/>
        </p:nvSpPr>
        <p:spPr>
          <a:xfrm>
            <a:off x="2470067" y="3443616"/>
            <a:ext cx="285008" cy="95002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B4D6D0BD-6FB0-0608-1F25-A1EA031C49D1}"/>
              </a:ext>
            </a:extLst>
          </p:cNvPr>
          <p:cNvSpPr txBox="1"/>
          <p:nvPr/>
        </p:nvSpPr>
        <p:spPr>
          <a:xfrm>
            <a:off x="860960" y="4611641"/>
            <a:ext cx="3788229" cy="646331"/>
          </a:xfrm>
          <a:prstGeom prst="rect">
            <a:avLst/>
          </a:prstGeom>
          <a:noFill/>
        </p:spPr>
        <p:txBody>
          <a:bodyPr wrap="square" rtlCol="0">
            <a:spAutoFit/>
          </a:bodyPr>
          <a:lstStyle/>
          <a:p>
            <a:r>
              <a:rPr lang="en-AU" dirty="0"/>
              <a:t>Project Plan –Activity Description and Expected Outputs </a:t>
            </a:r>
          </a:p>
        </p:txBody>
      </p:sp>
      <p:sp>
        <p:nvSpPr>
          <p:cNvPr id="8" name="Rectangle 7">
            <a:extLst>
              <a:ext uri="{FF2B5EF4-FFF2-40B4-BE49-F238E27FC236}">
                <a16:creationId xmlns:a16="http://schemas.microsoft.com/office/drawing/2014/main" id="{3FC369C8-53F5-1D41-7300-C1ACB53CCF8F}"/>
              </a:ext>
            </a:extLst>
          </p:cNvPr>
          <p:cNvSpPr/>
          <p:nvPr/>
        </p:nvSpPr>
        <p:spPr>
          <a:xfrm>
            <a:off x="285008" y="1578759"/>
            <a:ext cx="5474524" cy="231711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9" name="TextBox 8">
            <a:extLst>
              <a:ext uri="{FF2B5EF4-FFF2-40B4-BE49-F238E27FC236}">
                <a16:creationId xmlns:a16="http://schemas.microsoft.com/office/drawing/2014/main" id="{B107D010-CDEF-FABB-58E5-91ACDBBF88D5}"/>
              </a:ext>
            </a:extLst>
          </p:cNvPr>
          <p:cNvSpPr txBox="1"/>
          <p:nvPr/>
        </p:nvSpPr>
        <p:spPr>
          <a:xfrm>
            <a:off x="6820394" y="4798138"/>
            <a:ext cx="3788229" cy="646331"/>
          </a:xfrm>
          <a:prstGeom prst="rect">
            <a:avLst/>
          </a:prstGeom>
          <a:noFill/>
        </p:spPr>
        <p:txBody>
          <a:bodyPr wrap="square" rtlCol="0">
            <a:spAutoFit/>
          </a:bodyPr>
          <a:lstStyle/>
          <a:p>
            <a:r>
              <a:rPr lang="en-AU" dirty="0"/>
              <a:t>Activity Report – Activity Status and Actual Outputs and Variance </a:t>
            </a:r>
          </a:p>
        </p:txBody>
      </p:sp>
      <p:sp>
        <p:nvSpPr>
          <p:cNvPr id="10" name="Rectangle 9">
            <a:extLst>
              <a:ext uri="{FF2B5EF4-FFF2-40B4-BE49-F238E27FC236}">
                <a16:creationId xmlns:a16="http://schemas.microsoft.com/office/drawing/2014/main" id="{394AC558-7ED7-9E5A-992A-1CC7215BDC16}"/>
              </a:ext>
            </a:extLst>
          </p:cNvPr>
          <p:cNvSpPr/>
          <p:nvPr/>
        </p:nvSpPr>
        <p:spPr>
          <a:xfrm>
            <a:off x="5894193" y="1601519"/>
            <a:ext cx="5474524" cy="231711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11" name="Arrow: Up 10">
            <a:extLst>
              <a:ext uri="{FF2B5EF4-FFF2-40B4-BE49-F238E27FC236}">
                <a16:creationId xmlns:a16="http://schemas.microsoft.com/office/drawing/2014/main" id="{FB16EAB7-CABE-25F8-4AA4-7727E4F087C4}"/>
              </a:ext>
            </a:extLst>
          </p:cNvPr>
          <p:cNvSpPr/>
          <p:nvPr/>
        </p:nvSpPr>
        <p:spPr>
          <a:xfrm>
            <a:off x="8215745" y="3556406"/>
            <a:ext cx="285008" cy="95002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90355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2ACDA-6482-8B85-4BA2-6812B0801B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ADCD3C-5394-E257-4F3D-328CCC05B873}"/>
              </a:ext>
            </a:extLst>
          </p:cNvPr>
          <p:cNvSpPr>
            <a:spLocks noGrp="1"/>
          </p:cNvSpPr>
          <p:nvPr>
            <p:ph type="title"/>
          </p:nvPr>
        </p:nvSpPr>
        <p:spPr>
          <a:xfrm>
            <a:off x="527215" y="388188"/>
            <a:ext cx="7455916" cy="498598"/>
          </a:xfrm>
        </p:spPr>
        <p:txBody>
          <a:bodyPr/>
          <a:lstStyle/>
          <a:p>
            <a:r>
              <a:rPr lang="en-AU" dirty="0"/>
              <a:t>Approval of high-risk activities</a:t>
            </a:r>
          </a:p>
        </p:txBody>
      </p:sp>
      <p:sp>
        <p:nvSpPr>
          <p:cNvPr id="3" name="Content Placeholder 2">
            <a:extLst>
              <a:ext uri="{FF2B5EF4-FFF2-40B4-BE49-F238E27FC236}">
                <a16:creationId xmlns:a16="http://schemas.microsoft.com/office/drawing/2014/main" id="{A4702F4F-AFAD-99CD-3417-64C12CFE3817}"/>
              </a:ext>
            </a:extLst>
          </p:cNvPr>
          <p:cNvSpPr>
            <a:spLocks noGrp="1"/>
          </p:cNvSpPr>
          <p:nvPr>
            <p:ph idx="1"/>
          </p:nvPr>
        </p:nvSpPr>
        <p:spPr>
          <a:xfrm>
            <a:off x="527215" y="1233189"/>
            <a:ext cx="10502478" cy="5374256"/>
          </a:xfrm>
        </p:spPr>
        <p:txBody>
          <a:bodyPr vert="horz" lIns="0" tIns="0" rIns="0" bIns="0" rtlCol="0" anchor="t">
            <a:noAutofit/>
          </a:bodyPr>
          <a:lstStyle/>
          <a:p>
            <a:pPr lvl="1"/>
            <a:r>
              <a:rPr lang="en-US" dirty="0">
                <a:latin typeface="Calibri" panose="020F0502020204030204" pitchFamily="34" charset="0"/>
                <a:ea typeface="Calibri" panose="020F0502020204030204" pitchFamily="34" charset="0"/>
                <a:cs typeface="Calibri" panose="020F0502020204030204" pitchFamily="34" charset="0"/>
              </a:rPr>
              <a:t>Ranger activities are commercial in nature and relevant state, territory and/or Commonwealth workplace health and safety regulations apply. </a:t>
            </a:r>
          </a:p>
          <a:p>
            <a:pPr lvl="1"/>
            <a:r>
              <a:rPr lang="en-US" dirty="0">
                <a:latin typeface="Calibri" panose="020F0502020204030204" pitchFamily="34" charset="0"/>
                <a:ea typeface="Calibri" panose="020F0502020204030204" pitchFamily="34" charset="0"/>
                <a:cs typeface="Calibri" panose="020F0502020204030204" pitchFamily="34" charset="0"/>
              </a:rPr>
              <a:t>Some activities may require evidence of approval by a statutory authority before they can be approved by the NIAA. Examples include:</a:t>
            </a:r>
          </a:p>
          <a:p>
            <a:pPr lvl="1"/>
            <a:endParaRPr lang="en-US" sz="1000" dirty="0">
              <a:latin typeface="Calibri" panose="020F0502020204030204" pitchFamily="34" charset="0"/>
              <a:ea typeface="Calibri" panose="020F0502020204030204" pitchFamily="34" charset="0"/>
              <a:cs typeface="Calibri" panose="020F0502020204030204" pitchFamily="34" charset="0"/>
            </a:endParaRPr>
          </a:p>
          <a:p>
            <a:pPr marL="448945" lvl="2"/>
            <a:r>
              <a:rPr lang="en-US" dirty="0">
                <a:latin typeface="Calibri" panose="020F0502020204030204" pitchFamily="34" charset="0"/>
                <a:ea typeface="Calibri" panose="020F0502020204030204" pitchFamily="34" charset="0"/>
                <a:cs typeface="Calibri" panose="020F0502020204030204" pitchFamily="34" charset="0"/>
              </a:rPr>
              <a:t>Working with children or vulnerable people</a:t>
            </a:r>
          </a:p>
          <a:p>
            <a:pPr marL="448945" lvl="2"/>
            <a:r>
              <a:rPr lang="en-US" dirty="0">
                <a:latin typeface="Calibri" panose="020F0502020204030204" pitchFamily="34" charset="0"/>
                <a:ea typeface="Calibri" panose="020F0502020204030204" pitchFamily="34" charset="0"/>
                <a:cs typeface="Calibri" panose="020F0502020204030204" pitchFamily="34" charset="0"/>
              </a:rPr>
              <a:t>Lighting fires for cultural or hazard reduction burns</a:t>
            </a:r>
          </a:p>
          <a:p>
            <a:pPr marL="448945" lvl="2"/>
            <a:r>
              <a:rPr lang="en-US" dirty="0">
                <a:latin typeface="Calibri" panose="020F0502020204030204" pitchFamily="34" charset="0"/>
                <a:ea typeface="Calibri" panose="020F0502020204030204" pitchFamily="34" charset="0"/>
                <a:cs typeface="Calibri" panose="020F0502020204030204" pitchFamily="34" charset="0"/>
              </a:rPr>
              <a:t>Acquiring or operating vessels</a:t>
            </a:r>
          </a:p>
          <a:p>
            <a:pPr marL="448945" lvl="2"/>
            <a:r>
              <a:rPr lang="en-US" dirty="0">
                <a:latin typeface="Calibri" panose="020F0502020204030204" pitchFamily="34" charset="0"/>
                <a:ea typeface="Calibri" panose="020F0502020204030204" pitchFamily="34" charset="0"/>
                <a:cs typeface="Calibri" panose="020F0502020204030204" pitchFamily="34" charset="0"/>
              </a:rPr>
              <a:t>Diving and snorkeling activities</a:t>
            </a:r>
          </a:p>
          <a:p>
            <a:pPr marL="448945" lvl="2"/>
            <a:r>
              <a:rPr lang="en-US" dirty="0">
                <a:latin typeface="Calibri" panose="020F0502020204030204" pitchFamily="34" charset="0"/>
                <a:ea typeface="Calibri" panose="020F0502020204030204" pitchFamily="34" charset="0"/>
                <a:cs typeface="Calibri" panose="020F0502020204030204" pitchFamily="34" charset="0"/>
              </a:rPr>
              <a:t>Acquiring, storing and operating firearms</a:t>
            </a:r>
          </a:p>
          <a:p>
            <a:pPr marL="448945" lvl="2"/>
            <a:r>
              <a:rPr lang="en-US" dirty="0">
                <a:latin typeface="Calibri" panose="020F0502020204030204" pitchFamily="34" charset="0"/>
                <a:ea typeface="Calibri" panose="020F0502020204030204" pitchFamily="34" charset="0"/>
                <a:cs typeface="Calibri" panose="020F0502020204030204" pitchFamily="34" charset="0"/>
              </a:rPr>
              <a:t>Operating drones</a:t>
            </a:r>
          </a:p>
          <a:p>
            <a:pPr marL="448945" lvl="2"/>
            <a:r>
              <a:rPr lang="en-US" dirty="0">
                <a:latin typeface="Calibri" panose="020F0502020204030204" pitchFamily="34" charset="0"/>
                <a:ea typeface="Calibri" panose="020F0502020204030204" pitchFamily="34" charset="0"/>
                <a:cs typeface="Calibri" panose="020F0502020204030204" pitchFamily="34" charset="0"/>
              </a:rPr>
              <a:t>Operating some types of machinery</a:t>
            </a:r>
          </a:p>
          <a:p>
            <a:pPr marL="448945" lvl="2"/>
            <a:r>
              <a:rPr lang="en-US" dirty="0">
                <a:latin typeface="Calibri" panose="020F0502020204030204" pitchFamily="34" charset="0"/>
                <a:ea typeface="Calibri" panose="020F0502020204030204" pitchFamily="34" charset="0"/>
                <a:cs typeface="Calibri" panose="020F0502020204030204" pitchFamily="34" charset="0"/>
              </a:rPr>
              <a:t>Handling wildlife for conservation/rehabilitation work (no hunting wildlife).</a:t>
            </a:r>
          </a:p>
          <a:p>
            <a:pPr marL="220345" lvl="2" indent="0">
              <a:buNone/>
            </a:pPr>
            <a:r>
              <a:rPr lang="en-US" sz="1000" dirty="0">
                <a:latin typeface="Calibri" panose="020F0502020204030204" pitchFamily="34" charset="0"/>
                <a:ea typeface="Calibri" panose="020F0502020204030204" pitchFamily="34" charset="0"/>
                <a:cs typeface="Calibri" panose="020F0502020204030204" pitchFamily="34" charset="0"/>
              </a:rPr>
              <a:t>	</a:t>
            </a:r>
            <a:endParaRPr lang="en-US" sz="1000" b="1" dirty="0">
              <a:latin typeface="Calibri" panose="020F0502020204030204" pitchFamily="34" charset="0"/>
              <a:ea typeface="Calibri" panose="020F0502020204030204" pitchFamily="34" charset="0"/>
              <a:cs typeface="Calibri" panose="020F0502020204030204" pitchFamily="34" charset="0"/>
            </a:endParaRPr>
          </a:p>
          <a:p>
            <a:pPr marL="285750" lvl="7"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Where a provider doesn’t have approval, the activity which should be included in the APP&amp;B will be about getting that approval. For example, accredited training, developing managing systems, negotiating permits.</a:t>
            </a:r>
            <a:br>
              <a:rPr lang="en-US" dirty="0">
                <a:latin typeface="Calibri" panose="020F0502020204030204" pitchFamily="34" charset="0"/>
                <a:ea typeface="Calibri" panose="020F0502020204030204" pitchFamily="34" charset="0"/>
                <a:cs typeface="Calibri" panose="020F0502020204030204" pitchFamily="34" charset="0"/>
              </a:rPr>
            </a:br>
            <a:endParaRPr lang="en-US" b="1" dirty="0">
              <a:latin typeface="Calibri" panose="020F0502020204030204" pitchFamily="34" charset="0"/>
              <a:ea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0AB04B56-5AB9-BA5C-7DBC-9A0C7FDED5F6}"/>
              </a:ext>
            </a:extLst>
          </p:cNvPr>
          <p:cNvSpPr>
            <a:spLocks noGrp="1"/>
          </p:cNvSpPr>
          <p:nvPr>
            <p:ph type="ftr" sz="quarter" idx="11"/>
          </p:nvPr>
        </p:nvSpPr>
        <p:spPr/>
        <p:txBody>
          <a:bodyPr/>
          <a:lstStyle/>
          <a:p>
            <a:r>
              <a:rPr lang="en-US" dirty="0"/>
              <a:t>NIAA | Developing an Annual Project Plan and Budget – Part 1 Project Plan</a:t>
            </a:r>
            <a:endParaRPr lang="en-AU" dirty="0"/>
          </a:p>
        </p:txBody>
      </p:sp>
      <p:sp>
        <p:nvSpPr>
          <p:cNvPr id="5" name="Slide Number Placeholder 4">
            <a:extLst>
              <a:ext uri="{FF2B5EF4-FFF2-40B4-BE49-F238E27FC236}">
                <a16:creationId xmlns:a16="http://schemas.microsoft.com/office/drawing/2014/main" id="{BDF1080D-3534-AD40-F301-47740EFF52C5}"/>
              </a:ext>
            </a:extLst>
          </p:cNvPr>
          <p:cNvSpPr>
            <a:spLocks noGrp="1"/>
          </p:cNvSpPr>
          <p:nvPr>
            <p:ph type="sldNum" sz="quarter" idx="12"/>
          </p:nvPr>
        </p:nvSpPr>
        <p:spPr/>
        <p:txBody>
          <a:bodyPr/>
          <a:lstStyle/>
          <a:p>
            <a:fld id="{3F63F2B1-4266-4ED4-AC2C-DB487684831E}" type="slidenum">
              <a:rPr lang="en-AU" smtClean="0"/>
              <a:t>19</a:t>
            </a:fld>
            <a:endParaRPr lang="en-AU"/>
          </a:p>
        </p:txBody>
      </p:sp>
    </p:spTree>
    <p:extLst>
      <p:ext uri="{BB962C8B-B14F-4D97-AF65-F5344CB8AC3E}">
        <p14:creationId xmlns:p14="http://schemas.microsoft.com/office/powerpoint/2010/main" val="322897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C183C-CA14-461A-B315-932AC88797F5}"/>
              </a:ext>
            </a:extLst>
          </p:cNvPr>
          <p:cNvSpPr>
            <a:spLocks noGrp="1"/>
          </p:cNvSpPr>
          <p:nvPr>
            <p:ph type="title"/>
          </p:nvPr>
        </p:nvSpPr>
        <p:spPr/>
        <p:txBody>
          <a:bodyPr/>
          <a:lstStyle/>
          <a:p>
            <a:r>
              <a:rPr lang="en-AU" dirty="0"/>
              <a:t>PowerPoint Presentations set up</a:t>
            </a:r>
          </a:p>
        </p:txBody>
      </p:sp>
      <p:sp>
        <p:nvSpPr>
          <p:cNvPr id="3" name="Content Placeholder 2">
            <a:extLst>
              <a:ext uri="{FF2B5EF4-FFF2-40B4-BE49-F238E27FC236}">
                <a16:creationId xmlns:a16="http://schemas.microsoft.com/office/drawing/2014/main" id="{2770B17E-D179-479B-954C-1B2198BC5899}"/>
              </a:ext>
            </a:extLst>
          </p:cNvPr>
          <p:cNvSpPr>
            <a:spLocks noGrp="1"/>
          </p:cNvSpPr>
          <p:nvPr>
            <p:ph idx="1"/>
          </p:nvPr>
        </p:nvSpPr>
        <p:spPr/>
        <p:txBody>
          <a:bodyPr vert="horz" lIns="0" tIns="0" rIns="0" bIns="0" rtlCol="0" anchor="t">
            <a:noAutofit/>
          </a:bodyPr>
          <a:lstStyle/>
          <a:p>
            <a:r>
              <a:rPr lang="en-AU" sz="3200" dirty="0">
                <a:latin typeface="Calibri" panose="020F0502020204030204" pitchFamily="34" charset="0"/>
                <a:ea typeface="Calibri" panose="020F0502020204030204" pitchFamily="34" charset="0"/>
                <a:cs typeface="Calibri" panose="020F0502020204030204" pitchFamily="34" charset="0"/>
              </a:rPr>
              <a:t>There are two PowerPoints on negotiating the Annual Project Plan and Budget (APP&amp;B):</a:t>
            </a:r>
          </a:p>
          <a:p>
            <a:endParaRPr lang="en-AU" sz="3200" dirty="0">
              <a:latin typeface="Calibri" panose="020F0502020204030204" pitchFamily="34" charset="0"/>
              <a:ea typeface="Calibri" panose="020F0502020204030204" pitchFamily="34" charset="0"/>
              <a:cs typeface="Calibri" panose="020F0502020204030204" pitchFamily="34" charset="0"/>
            </a:endParaRPr>
          </a:p>
          <a:p>
            <a:pPr marL="685800" lvl="1" indent="-457200"/>
            <a:r>
              <a:rPr lang="en-AU" sz="3200" dirty="0">
                <a:latin typeface="Calibri" panose="020F0502020204030204" pitchFamily="34" charset="0"/>
                <a:ea typeface="Calibri" panose="020F0502020204030204" pitchFamily="34" charset="0"/>
                <a:cs typeface="Calibri" panose="020F0502020204030204" pitchFamily="34" charset="0"/>
              </a:rPr>
              <a:t>Part 1 (</a:t>
            </a:r>
            <a:r>
              <a:rPr lang="en-AU" sz="3200">
                <a:latin typeface="Calibri" panose="020F0502020204030204" pitchFamily="34" charset="0"/>
                <a:ea typeface="Calibri" panose="020F0502020204030204" pitchFamily="34" charset="0"/>
                <a:cs typeface="Calibri" panose="020F0502020204030204" pitchFamily="34" charset="0"/>
              </a:rPr>
              <a:t>this PowerPoint)– </a:t>
            </a:r>
            <a:r>
              <a:rPr lang="en-AU" sz="3200" dirty="0">
                <a:latin typeface="Calibri" panose="020F0502020204030204" pitchFamily="34" charset="0"/>
                <a:ea typeface="Calibri" panose="020F0502020204030204" pitchFamily="34" charset="0"/>
                <a:cs typeface="Calibri" panose="020F0502020204030204" pitchFamily="34" charset="0"/>
              </a:rPr>
              <a:t>Negotiating the Project Plan</a:t>
            </a:r>
          </a:p>
          <a:p>
            <a:pPr marL="685800" lvl="1" indent="-457200"/>
            <a:r>
              <a:rPr lang="en-AU" sz="3200" dirty="0">
                <a:latin typeface="Calibri" panose="020F0502020204030204" pitchFamily="34" charset="0"/>
                <a:ea typeface="Calibri" panose="020F0502020204030204" pitchFamily="34" charset="0"/>
                <a:cs typeface="Calibri" panose="020F0502020204030204" pitchFamily="34" charset="0"/>
              </a:rPr>
              <a:t>Part 2 – Negotiating the Budget</a:t>
            </a:r>
          </a:p>
          <a:p>
            <a:pPr marL="685800" lvl="1" indent="-457200"/>
            <a:endParaRPr lang="en-AU" sz="3200" dirty="0">
              <a:latin typeface="Calibri" panose="020F0502020204030204" pitchFamily="34" charset="0"/>
              <a:ea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7DE32442-472B-4CEF-897A-CF97BC8026FD}"/>
              </a:ext>
            </a:extLst>
          </p:cNvPr>
          <p:cNvSpPr>
            <a:spLocks noGrp="1"/>
          </p:cNvSpPr>
          <p:nvPr>
            <p:ph type="ftr" sz="quarter" idx="11"/>
          </p:nvPr>
        </p:nvSpPr>
        <p:spPr>
          <a:xfrm>
            <a:off x="576371" y="6322361"/>
            <a:ext cx="10283717" cy="252410"/>
          </a:xfrm>
        </p:spPr>
        <p:txBody>
          <a:bodyPr/>
          <a:lstStyle/>
          <a:p>
            <a:r>
              <a:rPr lang="en-US" dirty="0"/>
              <a:t>NIAA | [Developing an annual project plan and budget – Part 1 Project Plan</a:t>
            </a:r>
            <a:endParaRPr lang="en-AU" dirty="0"/>
          </a:p>
        </p:txBody>
      </p:sp>
      <p:sp>
        <p:nvSpPr>
          <p:cNvPr id="5" name="Slide Number Placeholder 4">
            <a:extLst>
              <a:ext uri="{FF2B5EF4-FFF2-40B4-BE49-F238E27FC236}">
                <a16:creationId xmlns:a16="http://schemas.microsoft.com/office/drawing/2014/main" id="{997BD214-D1FB-4C89-8C8E-1FBCB231F669}"/>
              </a:ext>
            </a:extLst>
          </p:cNvPr>
          <p:cNvSpPr>
            <a:spLocks noGrp="1"/>
          </p:cNvSpPr>
          <p:nvPr>
            <p:ph type="sldNum" sz="quarter" idx="12"/>
          </p:nvPr>
        </p:nvSpPr>
        <p:spPr/>
        <p:txBody>
          <a:bodyPr/>
          <a:lstStyle/>
          <a:p>
            <a:fld id="{3F63F2B1-4266-4ED4-AC2C-DB487684831E}" type="slidenum">
              <a:rPr lang="en-AU" smtClean="0"/>
              <a:t>2</a:t>
            </a:fld>
            <a:endParaRPr lang="en-AU" dirty="0"/>
          </a:p>
        </p:txBody>
      </p:sp>
    </p:spTree>
    <p:extLst>
      <p:ext uri="{BB962C8B-B14F-4D97-AF65-F5344CB8AC3E}">
        <p14:creationId xmlns:p14="http://schemas.microsoft.com/office/powerpoint/2010/main" val="129275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510E2-03E4-22F4-D493-A2C889F002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F0D1F6-32F2-CFBD-6F0E-2F82B74D0D67}"/>
              </a:ext>
            </a:extLst>
          </p:cNvPr>
          <p:cNvSpPr>
            <a:spLocks noGrp="1"/>
          </p:cNvSpPr>
          <p:nvPr>
            <p:ph type="title"/>
          </p:nvPr>
        </p:nvSpPr>
        <p:spPr>
          <a:xfrm>
            <a:off x="361836" y="534335"/>
            <a:ext cx="2998302" cy="498598"/>
          </a:xfrm>
        </p:spPr>
        <p:txBody>
          <a:bodyPr/>
          <a:lstStyle/>
          <a:p>
            <a:r>
              <a:rPr lang="en-AU" dirty="0"/>
              <a:t>Example:</a:t>
            </a:r>
          </a:p>
        </p:txBody>
      </p:sp>
      <p:sp>
        <p:nvSpPr>
          <p:cNvPr id="4" name="Footer Placeholder 3">
            <a:extLst>
              <a:ext uri="{FF2B5EF4-FFF2-40B4-BE49-F238E27FC236}">
                <a16:creationId xmlns:a16="http://schemas.microsoft.com/office/drawing/2014/main" id="{C30B0F37-E285-E885-05C8-EA3BA3ADE943}"/>
              </a:ext>
            </a:extLst>
          </p:cNvPr>
          <p:cNvSpPr>
            <a:spLocks noGrp="1"/>
          </p:cNvSpPr>
          <p:nvPr>
            <p:ph type="ftr" sz="quarter" idx="11"/>
          </p:nvPr>
        </p:nvSpPr>
        <p:spPr/>
        <p:txBody>
          <a:bodyPr/>
          <a:lstStyle/>
          <a:p>
            <a:r>
              <a:rPr lang="en-US" dirty="0"/>
              <a:t>NIAA | Developing an Annual Project Plan and Budget – Part 1 Project Plan</a:t>
            </a:r>
            <a:endParaRPr lang="en-AU" dirty="0"/>
          </a:p>
        </p:txBody>
      </p:sp>
      <p:sp>
        <p:nvSpPr>
          <p:cNvPr id="5" name="Slide Number Placeholder 4">
            <a:extLst>
              <a:ext uri="{FF2B5EF4-FFF2-40B4-BE49-F238E27FC236}">
                <a16:creationId xmlns:a16="http://schemas.microsoft.com/office/drawing/2014/main" id="{8EC6B5A4-EE90-DCAC-5044-7BDA385B14EE}"/>
              </a:ext>
            </a:extLst>
          </p:cNvPr>
          <p:cNvSpPr>
            <a:spLocks noGrp="1"/>
          </p:cNvSpPr>
          <p:nvPr>
            <p:ph type="sldNum" sz="quarter" idx="12"/>
          </p:nvPr>
        </p:nvSpPr>
        <p:spPr/>
        <p:txBody>
          <a:bodyPr/>
          <a:lstStyle/>
          <a:p>
            <a:fld id="{3F63F2B1-4266-4ED4-AC2C-DB487684831E}" type="slidenum">
              <a:rPr lang="en-AU" smtClean="0"/>
              <a:t>20</a:t>
            </a:fld>
            <a:endParaRPr lang="en-AU"/>
          </a:p>
        </p:txBody>
      </p:sp>
      <p:pic>
        <p:nvPicPr>
          <p:cNvPr id="7" name="Picture 6">
            <a:extLst>
              <a:ext uri="{FF2B5EF4-FFF2-40B4-BE49-F238E27FC236}">
                <a16:creationId xmlns:a16="http://schemas.microsoft.com/office/drawing/2014/main" id="{4A1E8313-BCB5-D88C-8906-6AE0F8F292E6}"/>
              </a:ext>
            </a:extLst>
          </p:cNvPr>
          <p:cNvPicPr>
            <a:picLocks noChangeAspect="1"/>
          </p:cNvPicPr>
          <p:nvPr/>
        </p:nvPicPr>
        <p:blipFill>
          <a:blip r:embed="rId3"/>
          <a:srcRect l="1159" t="444" r="755"/>
          <a:stretch/>
        </p:blipFill>
        <p:spPr>
          <a:xfrm>
            <a:off x="282222" y="1535289"/>
            <a:ext cx="11469511" cy="3445551"/>
          </a:xfrm>
          <a:prstGeom prst="rect">
            <a:avLst/>
          </a:prstGeom>
        </p:spPr>
      </p:pic>
      <p:sp>
        <p:nvSpPr>
          <p:cNvPr id="3" name="Rectangle 2">
            <a:extLst>
              <a:ext uri="{FF2B5EF4-FFF2-40B4-BE49-F238E27FC236}">
                <a16:creationId xmlns:a16="http://schemas.microsoft.com/office/drawing/2014/main" id="{44E47339-F6F5-18DB-DB56-74F4437B72FE}"/>
              </a:ext>
            </a:extLst>
          </p:cNvPr>
          <p:cNvSpPr/>
          <p:nvPr/>
        </p:nvSpPr>
        <p:spPr>
          <a:xfrm>
            <a:off x="282222" y="1578758"/>
            <a:ext cx="5343823" cy="3402082"/>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6" name="Rectangle 5">
            <a:extLst>
              <a:ext uri="{FF2B5EF4-FFF2-40B4-BE49-F238E27FC236}">
                <a16:creationId xmlns:a16="http://schemas.microsoft.com/office/drawing/2014/main" id="{DB61D74E-FC75-5D04-1D1B-4779349D87D3}"/>
              </a:ext>
            </a:extLst>
          </p:cNvPr>
          <p:cNvSpPr/>
          <p:nvPr/>
        </p:nvSpPr>
        <p:spPr>
          <a:xfrm>
            <a:off x="5781304" y="1578759"/>
            <a:ext cx="6125688" cy="3402082"/>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8" name="Arrow: Up 7">
            <a:extLst>
              <a:ext uri="{FF2B5EF4-FFF2-40B4-BE49-F238E27FC236}">
                <a16:creationId xmlns:a16="http://schemas.microsoft.com/office/drawing/2014/main" id="{865706ED-5103-B26E-8BF3-D44ADDB12AA2}"/>
              </a:ext>
            </a:extLst>
          </p:cNvPr>
          <p:cNvSpPr/>
          <p:nvPr/>
        </p:nvSpPr>
        <p:spPr>
          <a:xfrm>
            <a:off x="2383817" y="4329884"/>
            <a:ext cx="285008" cy="95002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Arrow: Up 8">
            <a:extLst>
              <a:ext uri="{FF2B5EF4-FFF2-40B4-BE49-F238E27FC236}">
                <a16:creationId xmlns:a16="http://schemas.microsoft.com/office/drawing/2014/main" id="{717C2B0E-A536-3B15-1EFB-514DEB692484}"/>
              </a:ext>
            </a:extLst>
          </p:cNvPr>
          <p:cNvSpPr/>
          <p:nvPr/>
        </p:nvSpPr>
        <p:spPr>
          <a:xfrm>
            <a:off x="7532914" y="4595675"/>
            <a:ext cx="285008" cy="95002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Box 9">
            <a:extLst>
              <a:ext uri="{FF2B5EF4-FFF2-40B4-BE49-F238E27FC236}">
                <a16:creationId xmlns:a16="http://schemas.microsoft.com/office/drawing/2014/main" id="{8D4877AA-A6A4-CA3A-C754-77359D31C3D3}"/>
              </a:ext>
            </a:extLst>
          </p:cNvPr>
          <p:cNvSpPr txBox="1"/>
          <p:nvPr/>
        </p:nvSpPr>
        <p:spPr>
          <a:xfrm>
            <a:off x="774710" y="5325062"/>
            <a:ext cx="3788229" cy="646331"/>
          </a:xfrm>
          <a:prstGeom prst="rect">
            <a:avLst/>
          </a:prstGeom>
          <a:noFill/>
        </p:spPr>
        <p:txBody>
          <a:bodyPr wrap="square" rtlCol="0">
            <a:spAutoFit/>
          </a:bodyPr>
          <a:lstStyle/>
          <a:p>
            <a:r>
              <a:rPr lang="en-AU" dirty="0"/>
              <a:t>Project Plan –Activity Description and Expected Outputs </a:t>
            </a:r>
          </a:p>
        </p:txBody>
      </p:sp>
      <p:sp>
        <p:nvSpPr>
          <p:cNvPr id="11" name="TextBox 10">
            <a:extLst>
              <a:ext uri="{FF2B5EF4-FFF2-40B4-BE49-F238E27FC236}">
                <a16:creationId xmlns:a16="http://schemas.microsoft.com/office/drawing/2014/main" id="{B7978E2C-7558-54BA-088F-7AE74EC4DCE7}"/>
              </a:ext>
            </a:extLst>
          </p:cNvPr>
          <p:cNvSpPr txBox="1"/>
          <p:nvPr/>
        </p:nvSpPr>
        <p:spPr>
          <a:xfrm>
            <a:off x="6084124" y="5495071"/>
            <a:ext cx="3788229" cy="646331"/>
          </a:xfrm>
          <a:prstGeom prst="rect">
            <a:avLst/>
          </a:prstGeom>
          <a:noFill/>
        </p:spPr>
        <p:txBody>
          <a:bodyPr wrap="square" rtlCol="0">
            <a:spAutoFit/>
          </a:bodyPr>
          <a:lstStyle/>
          <a:p>
            <a:r>
              <a:rPr lang="en-AU" dirty="0"/>
              <a:t>Activity Report – Activity Status and Actual Outputs and Variance </a:t>
            </a:r>
          </a:p>
        </p:txBody>
      </p:sp>
    </p:spTree>
    <p:extLst>
      <p:ext uri="{BB962C8B-B14F-4D97-AF65-F5344CB8AC3E}">
        <p14:creationId xmlns:p14="http://schemas.microsoft.com/office/powerpoint/2010/main" val="4076183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7B28B-EB54-A851-7471-BA42EEE36A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B0B75D-F675-EE20-DE2A-CE0E1A57644C}"/>
              </a:ext>
            </a:extLst>
          </p:cNvPr>
          <p:cNvSpPr>
            <a:spLocks noGrp="1"/>
          </p:cNvSpPr>
          <p:nvPr>
            <p:ph type="title"/>
          </p:nvPr>
        </p:nvSpPr>
        <p:spPr>
          <a:xfrm>
            <a:off x="563560" y="458751"/>
            <a:ext cx="5238929" cy="498598"/>
          </a:xfrm>
        </p:spPr>
        <p:txBody>
          <a:bodyPr/>
          <a:lstStyle/>
          <a:p>
            <a:r>
              <a:rPr lang="en-AU" dirty="0"/>
              <a:t>Commercial activities </a:t>
            </a:r>
          </a:p>
        </p:txBody>
      </p:sp>
      <p:sp>
        <p:nvSpPr>
          <p:cNvPr id="4" name="Footer Placeholder 3">
            <a:extLst>
              <a:ext uri="{FF2B5EF4-FFF2-40B4-BE49-F238E27FC236}">
                <a16:creationId xmlns:a16="http://schemas.microsoft.com/office/drawing/2014/main" id="{6C87E01D-0B54-825F-E1AE-ACE413283118}"/>
              </a:ext>
            </a:extLst>
          </p:cNvPr>
          <p:cNvSpPr>
            <a:spLocks noGrp="1"/>
          </p:cNvSpPr>
          <p:nvPr>
            <p:ph type="ftr" sz="quarter" idx="11"/>
          </p:nvPr>
        </p:nvSpPr>
        <p:spPr/>
        <p:txBody>
          <a:bodyPr/>
          <a:lstStyle/>
          <a:p>
            <a:r>
              <a:rPr lang="en-US" dirty="0"/>
              <a:t>NIAA | Developing an Annual Project Plan and Budget – Part 1 Project Plan</a:t>
            </a:r>
            <a:endParaRPr lang="en-AU" dirty="0"/>
          </a:p>
        </p:txBody>
      </p:sp>
      <p:sp>
        <p:nvSpPr>
          <p:cNvPr id="5" name="Slide Number Placeholder 4">
            <a:extLst>
              <a:ext uri="{FF2B5EF4-FFF2-40B4-BE49-F238E27FC236}">
                <a16:creationId xmlns:a16="http://schemas.microsoft.com/office/drawing/2014/main" id="{781C285B-9093-D85F-058B-BDA18B2B9064}"/>
              </a:ext>
            </a:extLst>
          </p:cNvPr>
          <p:cNvSpPr>
            <a:spLocks noGrp="1"/>
          </p:cNvSpPr>
          <p:nvPr>
            <p:ph type="sldNum" sz="quarter" idx="12"/>
          </p:nvPr>
        </p:nvSpPr>
        <p:spPr/>
        <p:txBody>
          <a:bodyPr/>
          <a:lstStyle/>
          <a:p>
            <a:fld id="{3F63F2B1-4266-4ED4-AC2C-DB487684831E}" type="slidenum">
              <a:rPr lang="en-AU" smtClean="0"/>
              <a:t>21</a:t>
            </a:fld>
            <a:endParaRPr lang="en-AU"/>
          </a:p>
        </p:txBody>
      </p:sp>
      <p:sp>
        <p:nvSpPr>
          <p:cNvPr id="9" name="TextBox 8">
            <a:extLst>
              <a:ext uri="{FF2B5EF4-FFF2-40B4-BE49-F238E27FC236}">
                <a16:creationId xmlns:a16="http://schemas.microsoft.com/office/drawing/2014/main" id="{04ADB45E-6696-D86E-F178-4BBB0A98D223}"/>
              </a:ext>
            </a:extLst>
          </p:cNvPr>
          <p:cNvSpPr txBox="1"/>
          <p:nvPr/>
        </p:nvSpPr>
        <p:spPr>
          <a:xfrm>
            <a:off x="570373" y="1152408"/>
            <a:ext cx="9713344" cy="5940088"/>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Commercial activities and fee-for-service activities delivered by IRP funded employees, or assets, must be approved by the NIAA via the Project Plan.</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Commercial activities can include:</a:t>
            </a: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Livestock (cattle, buffalo)</a:t>
            </a: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Tourism</a:t>
            </a: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Carbon abatement</a:t>
            </a: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Other business activities that generate income</a:t>
            </a:r>
          </a:p>
          <a:p>
            <a:pPr marL="285750" indent="-285750">
              <a:buFontTx/>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a:spcAft>
                <a:spcPts val="1200"/>
              </a:spcAft>
            </a:pPr>
            <a:r>
              <a:rPr lang="en-US" b="1" dirty="0">
                <a:latin typeface="Calibri" panose="020F0502020204030204" pitchFamily="34" charset="0"/>
                <a:ea typeface="Calibri" panose="020F0502020204030204" pitchFamily="34" charset="0"/>
                <a:cs typeface="Calibri" panose="020F0502020204030204" pitchFamily="34" charset="0"/>
              </a:rPr>
              <a:t>FEE FOR SERVICE</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Fee-for-service means the delivery of services for payment. </a:t>
            </a:r>
            <a:r>
              <a:rPr lang="en-AU" dirty="0">
                <a:latin typeface="Calibri" panose="020F0502020204030204" pitchFamily="34" charset="0"/>
                <a:ea typeface="Calibri" panose="020F0502020204030204" pitchFamily="34" charset="0"/>
                <a:cs typeface="Calibri" panose="020F0502020204030204" pitchFamily="34" charset="0"/>
              </a:rPr>
              <a:t>You will be asked to report the amount of income you earned form these activities but you are not required to acquit this income as it is not considered project generated income.</a:t>
            </a:r>
          </a:p>
          <a:p>
            <a:pPr marL="285750" indent="-285750">
              <a:buFont typeface="Arial" panose="020B0604020202020204" pitchFamily="34" charset="0"/>
              <a:buChar char="•"/>
            </a:pPr>
            <a:endParaRPr lang="en-AU" dirty="0">
              <a:latin typeface="Calibri" panose="020F0502020204030204" pitchFamily="34" charset="0"/>
              <a:ea typeface="Calibri" panose="020F0502020204030204" pitchFamily="34" charset="0"/>
              <a:cs typeface="Calibri" panose="020F0502020204030204" pitchFamily="34" charset="0"/>
            </a:endParaRPr>
          </a:p>
          <a:p>
            <a:pPr>
              <a:spcAft>
                <a:spcPts val="1200"/>
              </a:spcAft>
            </a:pPr>
            <a:r>
              <a:rPr lang="en-AU" b="1" dirty="0">
                <a:latin typeface="Calibri" panose="020F0502020204030204" pitchFamily="34" charset="0"/>
                <a:ea typeface="Calibri" panose="020F0502020204030204" pitchFamily="34" charset="0"/>
                <a:cs typeface="Calibri" panose="020F0502020204030204" pitchFamily="34" charset="0"/>
              </a:rPr>
              <a:t>PROJECT GENERATED INCOME (PGI)</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PGI means any income derived from the grant, including but not limited to, interest, the appreciated value of assets/land, insurance and dividends but does not include Fee-for-Service Income. To avoid any doubt, PGI forms part of </a:t>
            </a:r>
            <a:r>
              <a:rPr lang="en-US">
                <a:latin typeface="Calibri" panose="020F0502020204030204" pitchFamily="34" charset="0"/>
                <a:ea typeface="Calibri" panose="020F0502020204030204" pitchFamily="34" charset="0"/>
                <a:cs typeface="Calibri" panose="020F0502020204030204" pitchFamily="34" charset="0"/>
              </a:rPr>
              <a:t>the grant </a:t>
            </a:r>
            <a:r>
              <a:rPr lang="en-US" dirty="0">
                <a:latin typeface="Calibri" panose="020F0502020204030204" pitchFamily="34" charset="0"/>
                <a:ea typeface="Calibri" panose="020F0502020204030204" pitchFamily="34" charset="0"/>
                <a:cs typeface="Calibri" panose="020F0502020204030204" pitchFamily="34" charset="0"/>
              </a:rPr>
              <a:t>under the Project Agreement.</a:t>
            </a:r>
            <a:endParaRPr lang="en-AU"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AU"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AU"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3534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970CB-EBB1-8C8A-7398-1E45FD79949C}"/>
              </a:ext>
            </a:extLst>
          </p:cNvPr>
          <p:cNvSpPr>
            <a:spLocks noGrp="1"/>
          </p:cNvSpPr>
          <p:nvPr>
            <p:ph type="title"/>
          </p:nvPr>
        </p:nvSpPr>
        <p:spPr>
          <a:xfrm>
            <a:off x="536996" y="749153"/>
            <a:ext cx="7985404" cy="498598"/>
          </a:xfrm>
        </p:spPr>
        <p:txBody>
          <a:bodyPr/>
          <a:lstStyle/>
          <a:p>
            <a:r>
              <a:rPr lang="en-AU" dirty="0"/>
              <a:t>Describing assets in the Project Plan</a:t>
            </a:r>
          </a:p>
        </p:txBody>
      </p:sp>
      <p:sp>
        <p:nvSpPr>
          <p:cNvPr id="4" name="Footer Placeholder 3">
            <a:extLst>
              <a:ext uri="{FF2B5EF4-FFF2-40B4-BE49-F238E27FC236}">
                <a16:creationId xmlns:a16="http://schemas.microsoft.com/office/drawing/2014/main" id="{23DAAB7C-7EE4-F83B-2DD4-A943957AED1E}"/>
              </a:ext>
            </a:extLst>
          </p:cNvPr>
          <p:cNvSpPr>
            <a:spLocks noGrp="1"/>
          </p:cNvSpPr>
          <p:nvPr>
            <p:ph type="ftr" sz="quarter" idx="11"/>
          </p:nvPr>
        </p:nvSpPr>
        <p:spPr/>
        <p:txBody>
          <a:bodyPr/>
          <a:lstStyle/>
          <a:p>
            <a:r>
              <a:rPr lang="en-US" dirty="0"/>
              <a:t>NIAA | Developing an Annual Project Plan and Budget – Part 1 Project Plan</a:t>
            </a:r>
            <a:endParaRPr lang="en-AU" dirty="0"/>
          </a:p>
        </p:txBody>
      </p:sp>
      <p:sp>
        <p:nvSpPr>
          <p:cNvPr id="5" name="Slide Number Placeholder 4">
            <a:extLst>
              <a:ext uri="{FF2B5EF4-FFF2-40B4-BE49-F238E27FC236}">
                <a16:creationId xmlns:a16="http://schemas.microsoft.com/office/drawing/2014/main" id="{51D8176D-2A37-C2AB-E0C1-F2B628E1C537}"/>
              </a:ext>
            </a:extLst>
          </p:cNvPr>
          <p:cNvSpPr>
            <a:spLocks noGrp="1"/>
          </p:cNvSpPr>
          <p:nvPr>
            <p:ph type="sldNum" sz="quarter" idx="12"/>
          </p:nvPr>
        </p:nvSpPr>
        <p:spPr/>
        <p:txBody>
          <a:bodyPr/>
          <a:lstStyle/>
          <a:p>
            <a:fld id="{3F63F2B1-4266-4ED4-AC2C-DB487684831E}" type="slidenum">
              <a:rPr lang="en-AU" smtClean="0"/>
              <a:t>22</a:t>
            </a:fld>
            <a:endParaRPr lang="en-AU"/>
          </a:p>
        </p:txBody>
      </p:sp>
      <p:sp>
        <p:nvSpPr>
          <p:cNvPr id="10" name="TextBox 9">
            <a:extLst>
              <a:ext uri="{FF2B5EF4-FFF2-40B4-BE49-F238E27FC236}">
                <a16:creationId xmlns:a16="http://schemas.microsoft.com/office/drawing/2014/main" id="{E81C1686-F9DC-04FF-19A7-A5799EE710A6}"/>
              </a:ext>
            </a:extLst>
          </p:cNvPr>
          <p:cNvSpPr txBox="1"/>
          <p:nvPr/>
        </p:nvSpPr>
        <p:spPr>
          <a:xfrm>
            <a:off x="536996" y="1720840"/>
            <a:ext cx="10895798" cy="341632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Asset leases, purchases and disposals must be approved by the NIAA.</a:t>
            </a:r>
            <a:br>
              <a:rPr lang="en-AU" dirty="0">
                <a:latin typeface="Calibri" panose="020F0502020204030204" pitchFamily="34" charset="0"/>
                <a:ea typeface="Calibri" panose="020F0502020204030204" pitchFamily="34" charset="0"/>
                <a:cs typeface="Calibri" panose="020F0502020204030204" pitchFamily="34" charset="0"/>
              </a:rPr>
            </a:br>
            <a:endParaRPr lang="en-AU"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Assets are items with an initial cost of $5,000 (GST exclusive) or more. </a:t>
            </a:r>
            <a:br>
              <a:rPr lang="en-AU" dirty="0">
                <a:latin typeface="Calibri" panose="020F0502020204030204" pitchFamily="34" charset="0"/>
                <a:ea typeface="Calibri" panose="020F0502020204030204" pitchFamily="34" charset="0"/>
                <a:cs typeface="Calibri" panose="020F0502020204030204" pitchFamily="34" charset="0"/>
              </a:rPr>
            </a:br>
            <a:endParaRPr lang="en-AU"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Finance leases and fixed term leases must be approved by NIAA.</a:t>
            </a:r>
            <a:br>
              <a:rPr lang="en-AU" dirty="0">
                <a:latin typeface="Calibri" panose="020F0502020204030204" pitchFamily="34" charset="0"/>
                <a:ea typeface="Calibri" panose="020F0502020204030204" pitchFamily="34" charset="0"/>
                <a:cs typeface="Calibri" panose="020F0502020204030204" pitchFamily="34" charset="0"/>
              </a:rPr>
            </a:br>
            <a:endParaRPr lang="en-AU"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You must maintain an ongoing asset register (included in the APP&amp;B template).</a:t>
            </a:r>
            <a:br>
              <a:rPr lang="en-AU" dirty="0">
                <a:latin typeface="Calibri" panose="020F0502020204030204" pitchFamily="34" charset="0"/>
                <a:ea typeface="Calibri" panose="020F0502020204030204" pitchFamily="34" charset="0"/>
                <a:cs typeface="Calibri" panose="020F0502020204030204" pitchFamily="34" charset="0"/>
              </a:rPr>
            </a:br>
            <a:endParaRPr lang="en-AU"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The NIAA registers an interests in assets such as vehicles and vessels on the National Personal Property Security  Register (PPSR)</a:t>
            </a:r>
          </a:p>
          <a:p>
            <a:pPr marL="285750" indent="-285750">
              <a:buFontTx/>
              <a:buChar char="-"/>
            </a:pPr>
            <a:endParaRPr lang="en-AU" dirty="0"/>
          </a:p>
          <a:p>
            <a:pPr marL="285750" indent="-285750">
              <a:buFontTx/>
              <a:buChar char="-"/>
            </a:pPr>
            <a:endParaRPr lang="en-AU" dirty="0"/>
          </a:p>
        </p:txBody>
      </p:sp>
    </p:spTree>
    <p:extLst>
      <p:ext uri="{BB962C8B-B14F-4D97-AF65-F5344CB8AC3E}">
        <p14:creationId xmlns:p14="http://schemas.microsoft.com/office/powerpoint/2010/main" val="3242188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3C7D1-CE4D-D8F6-76C8-7A46951C16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C44C0C-A859-1405-1BFE-EB5980BB2F88}"/>
              </a:ext>
            </a:extLst>
          </p:cNvPr>
          <p:cNvSpPr>
            <a:spLocks noGrp="1"/>
          </p:cNvSpPr>
          <p:nvPr>
            <p:ph type="title"/>
          </p:nvPr>
        </p:nvSpPr>
        <p:spPr>
          <a:xfrm>
            <a:off x="313238" y="365116"/>
            <a:ext cx="9384630" cy="443198"/>
          </a:xfrm>
        </p:spPr>
        <p:txBody>
          <a:bodyPr/>
          <a:lstStyle/>
          <a:p>
            <a:r>
              <a:rPr lang="en-AU" sz="3200" dirty="0"/>
              <a:t>Example: describing assets in the Project Plan</a:t>
            </a:r>
          </a:p>
        </p:txBody>
      </p:sp>
      <p:sp>
        <p:nvSpPr>
          <p:cNvPr id="4" name="Footer Placeholder 3">
            <a:extLst>
              <a:ext uri="{FF2B5EF4-FFF2-40B4-BE49-F238E27FC236}">
                <a16:creationId xmlns:a16="http://schemas.microsoft.com/office/drawing/2014/main" id="{3F8FBF8B-CE18-2718-4E8E-746C33808534}"/>
              </a:ext>
            </a:extLst>
          </p:cNvPr>
          <p:cNvSpPr>
            <a:spLocks noGrp="1"/>
          </p:cNvSpPr>
          <p:nvPr>
            <p:ph type="ftr" sz="quarter" idx="11"/>
          </p:nvPr>
        </p:nvSpPr>
        <p:spPr/>
        <p:txBody>
          <a:bodyPr/>
          <a:lstStyle/>
          <a:p>
            <a:r>
              <a:rPr lang="en-US" dirty="0"/>
              <a:t>NIAA | Developing an Annual Project Plan and Budget – Part 1 Project Plan</a:t>
            </a:r>
            <a:endParaRPr lang="en-AU" dirty="0"/>
          </a:p>
        </p:txBody>
      </p:sp>
      <p:sp>
        <p:nvSpPr>
          <p:cNvPr id="5" name="Slide Number Placeholder 4">
            <a:extLst>
              <a:ext uri="{FF2B5EF4-FFF2-40B4-BE49-F238E27FC236}">
                <a16:creationId xmlns:a16="http://schemas.microsoft.com/office/drawing/2014/main" id="{FB4921A9-7889-AE6F-9C9B-2F7E2423B6FF}"/>
              </a:ext>
            </a:extLst>
          </p:cNvPr>
          <p:cNvSpPr>
            <a:spLocks noGrp="1"/>
          </p:cNvSpPr>
          <p:nvPr>
            <p:ph type="sldNum" sz="quarter" idx="12"/>
          </p:nvPr>
        </p:nvSpPr>
        <p:spPr/>
        <p:txBody>
          <a:bodyPr/>
          <a:lstStyle/>
          <a:p>
            <a:fld id="{3F63F2B1-4266-4ED4-AC2C-DB487684831E}" type="slidenum">
              <a:rPr lang="en-AU" smtClean="0"/>
              <a:t>23</a:t>
            </a:fld>
            <a:endParaRPr lang="en-AU"/>
          </a:p>
        </p:txBody>
      </p:sp>
      <p:pic>
        <p:nvPicPr>
          <p:cNvPr id="11" name="Picture 10">
            <a:extLst>
              <a:ext uri="{FF2B5EF4-FFF2-40B4-BE49-F238E27FC236}">
                <a16:creationId xmlns:a16="http://schemas.microsoft.com/office/drawing/2014/main" id="{58620F38-3F71-9BD2-2125-731F084E7317}"/>
              </a:ext>
            </a:extLst>
          </p:cNvPr>
          <p:cNvPicPr>
            <a:picLocks noChangeAspect="1"/>
          </p:cNvPicPr>
          <p:nvPr/>
        </p:nvPicPr>
        <p:blipFill>
          <a:blip r:embed="rId2"/>
          <a:srcRect l="1316" t="446" r="2183"/>
          <a:stretch/>
        </p:blipFill>
        <p:spPr>
          <a:xfrm>
            <a:off x="457141" y="1131877"/>
            <a:ext cx="11119674" cy="4888546"/>
          </a:xfrm>
          <a:prstGeom prst="rect">
            <a:avLst/>
          </a:prstGeom>
        </p:spPr>
      </p:pic>
    </p:spTree>
    <p:extLst>
      <p:ext uri="{BB962C8B-B14F-4D97-AF65-F5344CB8AC3E}">
        <p14:creationId xmlns:p14="http://schemas.microsoft.com/office/powerpoint/2010/main" val="217078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B793C-939C-4315-AAC1-622ED14806CD}"/>
              </a:ext>
            </a:extLst>
          </p:cNvPr>
          <p:cNvSpPr>
            <a:spLocks noGrp="1"/>
          </p:cNvSpPr>
          <p:nvPr>
            <p:ph type="title"/>
          </p:nvPr>
        </p:nvSpPr>
        <p:spPr>
          <a:xfrm>
            <a:off x="844761" y="533176"/>
            <a:ext cx="10502478" cy="498598"/>
          </a:xfrm>
        </p:spPr>
        <p:txBody>
          <a:bodyPr/>
          <a:lstStyle/>
          <a:p>
            <a:r>
              <a:rPr lang="en-AU" dirty="0"/>
              <a:t>Indigenous Rangers Program (IRP) outcomes</a:t>
            </a:r>
          </a:p>
        </p:txBody>
      </p:sp>
      <p:sp>
        <p:nvSpPr>
          <p:cNvPr id="3" name="Content Placeholder 2">
            <a:extLst>
              <a:ext uri="{FF2B5EF4-FFF2-40B4-BE49-F238E27FC236}">
                <a16:creationId xmlns:a16="http://schemas.microsoft.com/office/drawing/2014/main" id="{DF583347-510D-457E-9222-8202D010D666}"/>
              </a:ext>
            </a:extLst>
          </p:cNvPr>
          <p:cNvSpPr>
            <a:spLocks noGrp="1"/>
          </p:cNvSpPr>
          <p:nvPr>
            <p:ph idx="1"/>
          </p:nvPr>
        </p:nvSpPr>
        <p:spPr>
          <a:xfrm>
            <a:off x="833313" y="1222170"/>
            <a:ext cx="10502478" cy="5046787"/>
          </a:xfrm>
        </p:spPr>
        <p:txBody>
          <a:bodyPr vert="horz" lIns="0" tIns="0" rIns="0" bIns="0" rtlCol="0" anchor="t">
            <a:noAutofit/>
          </a:bodyPr>
          <a:lstStyle/>
          <a:p>
            <a:pPr lvl="0">
              <a:lnSpc>
                <a:spcPct val="100000"/>
              </a:lnSpc>
              <a:defRPr/>
            </a:pPr>
            <a:endParaRPr lang="en-US" dirty="0"/>
          </a:p>
          <a:p>
            <a:pPr lvl="1"/>
            <a:r>
              <a:rPr lang="en-US" dirty="0">
                <a:latin typeface="Calibri" panose="020F0502020204030204" pitchFamily="34" charset="0"/>
                <a:ea typeface="Calibri" panose="020F0502020204030204" pitchFamily="34" charset="0"/>
                <a:cs typeface="Calibri" panose="020F0502020204030204" pitchFamily="34" charset="0"/>
              </a:rPr>
              <a:t>Managing Country at the direction of Traditional Owners / communities.</a:t>
            </a:r>
          </a:p>
          <a:p>
            <a:pPr marL="0" lvl="1" indent="0">
              <a:buNone/>
            </a:pPr>
            <a:endParaRPr lang="en-US" dirty="0">
              <a:solidFill>
                <a:srgbClr val="262626"/>
              </a:solidFill>
              <a:latin typeface="Calibri" panose="020F0502020204030204" pitchFamily="34" charset="0"/>
              <a:ea typeface="Calibri" panose="020F0502020204030204" pitchFamily="34" charset="0"/>
              <a:cs typeface="Calibri" panose="020F0502020204030204" pitchFamily="34" charset="0"/>
            </a:endParaRPr>
          </a:p>
          <a:p>
            <a:pPr lvl="1"/>
            <a:r>
              <a:rPr lang="en-US" dirty="0">
                <a:solidFill>
                  <a:srgbClr val="262626"/>
                </a:solidFill>
                <a:latin typeface="Calibri" panose="020F0502020204030204" pitchFamily="34" charset="0"/>
                <a:ea typeface="Calibri" panose="020F0502020204030204" pitchFamily="34" charset="0"/>
                <a:cs typeface="Calibri" panose="020F0502020204030204" pitchFamily="34" charset="0"/>
              </a:rPr>
              <a:t>Intergenerational transfer of cultural knowledge.</a:t>
            </a:r>
          </a:p>
          <a:p>
            <a:pPr lvl="1"/>
            <a:endParaRPr lang="en-US" dirty="0">
              <a:latin typeface="Calibri" panose="020F0502020204030204" pitchFamily="34" charset="0"/>
              <a:ea typeface="Calibri" panose="020F0502020204030204" pitchFamily="34" charset="0"/>
              <a:cs typeface="Calibri" panose="020F0502020204030204" pitchFamily="34" charset="0"/>
            </a:endParaRPr>
          </a:p>
          <a:p>
            <a:pPr lvl="1"/>
            <a:r>
              <a:rPr lang="en-US" dirty="0">
                <a:latin typeface="Calibri" panose="020F0502020204030204" pitchFamily="34" charset="0"/>
                <a:ea typeface="Calibri" panose="020F0502020204030204" pitchFamily="34" charset="0"/>
                <a:cs typeface="Calibri" panose="020F0502020204030204" pitchFamily="34" charset="0"/>
              </a:rPr>
              <a:t>First Nations people (including women and youth) gain skills for meaningful employment.</a:t>
            </a:r>
          </a:p>
          <a:p>
            <a:pPr lvl="3"/>
            <a:r>
              <a:rPr lang="en-US" dirty="0">
                <a:solidFill>
                  <a:srgbClr val="262626"/>
                </a:solidFill>
                <a:latin typeface="Calibri" panose="020F0502020204030204" pitchFamily="34" charset="0"/>
                <a:ea typeface="Calibri" panose="020F0502020204030204" pitchFamily="34" charset="0"/>
                <a:cs typeface="Calibri" panose="020F0502020204030204" pitchFamily="34" charset="0"/>
              </a:rPr>
              <a:t>	</a:t>
            </a:r>
          </a:p>
          <a:p>
            <a:pPr lvl="1"/>
            <a:r>
              <a:rPr lang="en-US" dirty="0">
                <a:solidFill>
                  <a:srgbClr val="262626"/>
                </a:solidFill>
                <a:latin typeface="Calibri" panose="020F0502020204030204" pitchFamily="34" charset="0"/>
                <a:ea typeface="Calibri" panose="020F0502020204030204" pitchFamily="34" charset="0"/>
                <a:cs typeface="Calibri" panose="020F0502020204030204" pitchFamily="34" charset="0"/>
              </a:rPr>
              <a:t>First Nations people transition into specialist positions and leadership roles. </a:t>
            </a:r>
          </a:p>
          <a:p>
            <a:pPr marL="579120" lvl="2" indent="0">
              <a:buNone/>
            </a:pPr>
            <a:endParaRPr lang="en-US" dirty="0">
              <a:solidFill>
                <a:srgbClr val="262626"/>
              </a:solidFill>
              <a:latin typeface="Calibri" panose="020F0502020204030204" pitchFamily="34" charset="0"/>
              <a:ea typeface="Calibri" panose="020F0502020204030204" pitchFamily="34" charset="0"/>
              <a:cs typeface="Calibri" panose="020F0502020204030204" pitchFamily="34" charset="0"/>
            </a:endParaRPr>
          </a:p>
          <a:p>
            <a:pPr lvl="1"/>
            <a:r>
              <a:rPr lang="en-US" dirty="0">
                <a:latin typeface="Calibri" panose="020F0502020204030204" pitchFamily="34" charset="0"/>
                <a:ea typeface="Calibri" panose="020F0502020204030204" pitchFamily="34" charset="0"/>
                <a:cs typeface="Calibri" panose="020F0502020204030204" pitchFamily="34" charset="0"/>
              </a:rPr>
              <a:t>Building economic resilience of Indigenous organisations.</a:t>
            </a:r>
          </a:p>
          <a:p>
            <a:pPr lvl="1"/>
            <a:endParaRPr lang="en-US" dirty="0">
              <a:latin typeface="Calibri" panose="020F0502020204030204" pitchFamily="34" charset="0"/>
              <a:ea typeface="Calibri" panose="020F0502020204030204" pitchFamily="34" charset="0"/>
              <a:cs typeface="Calibri" panose="020F0502020204030204" pitchFamily="34" charset="0"/>
            </a:endParaRPr>
          </a:p>
          <a:p>
            <a:pPr lvl="1"/>
            <a:r>
              <a:rPr lang="en-US" dirty="0">
                <a:latin typeface="Calibri" panose="020F0502020204030204" pitchFamily="34" charset="0"/>
                <a:ea typeface="Calibri" panose="020F0502020204030204" pitchFamily="34" charset="0"/>
                <a:cs typeface="Calibri" panose="020F0502020204030204" pitchFamily="34" charset="0"/>
              </a:rPr>
              <a:t>Caring for Country through partnerships with community, government and non-government organisations.</a:t>
            </a:r>
          </a:p>
          <a:p>
            <a:pPr lvl="1"/>
            <a:endParaRPr lang="en-US" dirty="0">
              <a:latin typeface="Calibri" panose="020F0502020204030204" pitchFamily="34" charset="0"/>
              <a:ea typeface="Calibri" panose="020F0502020204030204" pitchFamily="34" charset="0"/>
              <a:cs typeface="Calibri" panose="020F0502020204030204" pitchFamily="34" charset="0"/>
            </a:endParaRPr>
          </a:p>
          <a:p>
            <a:pPr marL="0" lvl="1" indent="0">
              <a:buNone/>
            </a:pPr>
            <a:r>
              <a:rPr lang="en-US" b="1" dirty="0">
                <a:latin typeface="Calibri" panose="020F0502020204030204" pitchFamily="34" charset="0"/>
                <a:ea typeface="Calibri" panose="020F0502020204030204" pitchFamily="34" charset="0"/>
                <a:cs typeface="Calibri" panose="020F0502020204030204" pitchFamily="34" charset="0"/>
              </a:rPr>
              <a:t>These outcomes are planned and delivered through the Annual Project Plans, actioned by Ranger Teams. Your activities must also be consistent with your project schedule. </a:t>
            </a:r>
          </a:p>
          <a:p>
            <a:pPr lvl="3"/>
            <a:endParaRPr lang="en-US" dirty="0">
              <a:ea typeface="Calibri Light"/>
              <a:cs typeface="Calibri Light"/>
            </a:endParaRPr>
          </a:p>
          <a:p>
            <a:pPr lvl="1"/>
            <a:endParaRPr lang="en-US" dirty="0">
              <a:ea typeface="Calibri Light"/>
              <a:cs typeface="Calibri Light"/>
            </a:endParaRPr>
          </a:p>
          <a:p>
            <a:pPr marL="0" lvl="1" indent="0">
              <a:buNone/>
            </a:pPr>
            <a:endParaRPr lang="en-US" dirty="0">
              <a:ea typeface="Calibri Light"/>
              <a:cs typeface="Calibri Light"/>
            </a:endParaRPr>
          </a:p>
          <a:p>
            <a:pPr lvl="1"/>
            <a:endParaRPr lang="en-US" dirty="0">
              <a:ea typeface="Calibri Light"/>
              <a:cs typeface="Calibri Light"/>
            </a:endParaRPr>
          </a:p>
          <a:p>
            <a:pPr marL="220345" lvl="2" indent="0">
              <a:buNone/>
            </a:pPr>
            <a:endParaRPr lang="en-US" dirty="0">
              <a:ea typeface="Calibri Light"/>
              <a:cs typeface="Calibri Light"/>
            </a:endParaRPr>
          </a:p>
        </p:txBody>
      </p:sp>
      <p:sp>
        <p:nvSpPr>
          <p:cNvPr id="4" name="Footer Placeholder 3">
            <a:extLst>
              <a:ext uri="{FF2B5EF4-FFF2-40B4-BE49-F238E27FC236}">
                <a16:creationId xmlns:a16="http://schemas.microsoft.com/office/drawing/2014/main" id="{00F527FF-4381-4FCB-80D0-C528AA1734D3}"/>
              </a:ext>
            </a:extLst>
          </p:cNvPr>
          <p:cNvSpPr>
            <a:spLocks noGrp="1"/>
          </p:cNvSpPr>
          <p:nvPr>
            <p:ph type="ftr" sz="quarter" idx="11"/>
          </p:nvPr>
        </p:nvSpPr>
        <p:spPr/>
        <p:txBody>
          <a:bodyPr/>
          <a:lstStyle/>
          <a:p>
            <a:r>
              <a:rPr lang="en-US" dirty="0"/>
              <a:t>NIAA | Developing an Annual Project Plan and Budget – Part 1 Project Plan</a:t>
            </a:r>
            <a:endParaRPr lang="en-AU" dirty="0"/>
          </a:p>
        </p:txBody>
      </p:sp>
      <p:sp>
        <p:nvSpPr>
          <p:cNvPr id="5" name="Slide Number Placeholder 4">
            <a:extLst>
              <a:ext uri="{FF2B5EF4-FFF2-40B4-BE49-F238E27FC236}">
                <a16:creationId xmlns:a16="http://schemas.microsoft.com/office/drawing/2014/main" id="{84E4046E-808E-4111-A8A1-38B2EC86943B}"/>
              </a:ext>
            </a:extLst>
          </p:cNvPr>
          <p:cNvSpPr>
            <a:spLocks noGrp="1"/>
          </p:cNvSpPr>
          <p:nvPr>
            <p:ph type="sldNum" sz="quarter" idx="12"/>
          </p:nvPr>
        </p:nvSpPr>
        <p:spPr/>
        <p:txBody>
          <a:bodyPr/>
          <a:lstStyle/>
          <a:p>
            <a:fld id="{3F63F2B1-4266-4ED4-AC2C-DB487684831E}" type="slidenum">
              <a:rPr lang="en-AU" smtClean="0"/>
              <a:t>3</a:t>
            </a:fld>
            <a:endParaRPr lang="en-AU" dirty="0"/>
          </a:p>
        </p:txBody>
      </p:sp>
    </p:spTree>
    <p:extLst>
      <p:ext uri="{BB962C8B-B14F-4D97-AF65-F5344CB8AC3E}">
        <p14:creationId xmlns:p14="http://schemas.microsoft.com/office/powerpoint/2010/main" val="114204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F9F40-D080-E58F-6B0C-7945C19E3E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371617-079F-C002-1A44-FCFD1D08B39B}"/>
              </a:ext>
            </a:extLst>
          </p:cNvPr>
          <p:cNvSpPr>
            <a:spLocks noGrp="1"/>
          </p:cNvSpPr>
          <p:nvPr>
            <p:ph type="title"/>
          </p:nvPr>
        </p:nvSpPr>
        <p:spPr>
          <a:xfrm>
            <a:off x="653496" y="417970"/>
            <a:ext cx="10885007" cy="765697"/>
          </a:xfrm>
        </p:spPr>
        <p:txBody>
          <a:bodyPr/>
          <a:lstStyle/>
          <a:p>
            <a:pPr algn="ctr"/>
            <a:r>
              <a:rPr lang="en-AU" dirty="0"/>
              <a:t>What is the Annual Project Plan &amp; Budget (APP&amp;B)</a:t>
            </a:r>
          </a:p>
        </p:txBody>
      </p:sp>
      <p:sp>
        <p:nvSpPr>
          <p:cNvPr id="3" name="Content Placeholder 2">
            <a:extLst>
              <a:ext uri="{FF2B5EF4-FFF2-40B4-BE49-F238E27FC236}">
                <a16:creationId xmlns:a16="http://schemas.microsoft.com/office/drawing/2014/main" id="{0F67156C-E6AC-265C-9AF0-13F7B2D1FBD8}"/>
              </a:ext>
            </a:extLst>
          </p:cNvPr>
          <p:cNvSpPr>
            <a:spLocks noGrp="1"/>
          </p:cNvSpPr>
          <p:nvPr>
            <p:ph idx="1"/>
          </p:nvPr>
        </p:nvSpPr>
        <p:spPr>
          <a:xfrm>
            <a:off x="657466" y="1290555"/>
            <a:ext cx="10502478" cy="5046787"/>
          </a:xfrm>
        </p:spPr>
        <p:txBody>
          <a:bodyPr vert="horz" lIns="0" tIns="0" rIns="0" bIns="0" rtlCol="0" anchor="t">
            <a:noAutofit/>
          </a:bodyPr>
          <a:lstStyle/>
          <a:p>
            <a:pPr lvl="0">
              <a:lnSpc>
                <a:spcPct val="100000"/>
              </a:lnSpc>
              <a:defRPr/>
            </a:pPr>
            <a:endParaRPr lang="en-US" dirty="0"/>
          </a:p>
          <a:p>
            <a:pPr lvl="1"/>
            <a:r>
              <a:rPr lang="en-US" sz="2000" dirty="0">
                <a:latin typeface="Calibri" panose="020F0502020204030204" pitchFamily="34" charset="0"/>
                <a:ea typeface="Calibri" panose="020F0502020204030204" pitchFamily="34" charset="0"/>
                <a:cs typeface="Calibri" panose="020F0502020204030204" pitchFamily="34" charset="0"/>
              </a:rPr>
              <a:t>The APP&amp;B is one of the main documents provider </a:t>
            </a:r>
            <a:r>
              <a:rPr lang="en-US" sz="2000" dirty="0" err="1">
                <a:latin typeface="Calibri" panose="020F0502020204030204" pitchFamily="34" charset="0"/>
                <a:ea typeface="Calibri" panose="020F0502020204030204" pitchFamily="34" charset="0"/>
                <a:cs typeface="Calibri" panose="020F0502020204030204" pitchFamily="34" charset="0"/>
              </a:rPr>
              <a:t>organisations</a:t>
            </a:r>
            <a:r>
              <a:rPr lang="en-US" sz="2000" dirty="0">
                <a:latin typeface="Calibri" panose="020F0502020204030204" pitchFamily="34" charset="0"/>
                <a:ea typeface="Calibri" panose="020F0502020204030204" pitchFamily="34" charset="0"/>
                <a:cs typeface="Calibri" panose="020F0502020204030204" pitchFamily="34" charset="0"/>
              </a:rPr>
              <a:t> use to plan and report on the IRP.</a:t>
            </a:r>
          </a:p>
          <a:p>
            <a:pPr marL="0" lvl="1" indent="0">
              <a:buNone/>
            </a:pPr>
            <a:endParaRPr lang="en-US" sz="900" dirty="0">
              <a:latin typeface="Calibri" panose="020F0502020204030204" pitchFamily="34" charset="0"/>
              <a:ea typeface="Calibri" panose="020F0502020204030204" pitchFamily="34" charset="0"/>
              <a:cs typeface="Calibri" panose="020F0502020204030204" pitchFamily="34" charset="0"/>
            </a:endParaRPr>
          </a:p>
          <a:p>
            <a:pPr lvl="1"/>
            <a:r>
              <a:rPr lang="en-US" sz="2000" dirty="0">
                <a:latin typeface="Calibri" panose="020F0502020204030204" pitchFamily="34" charset="0"/>
                <a:ea typeface="Calibri" panose="020F0502020204030204" pitchFamily="34" charset="0"/>
                <a:cs typeface="Calibri" panose="020F0502020204030204" pitchFamily="34" charset="0"/>
              </a:rPr>
              <a:t>The APP&amp;B outlines approved activities and budgets for each financial year by:</a:t>
            </a:r>
          </a:p>
          <a:p>
            <a:pPr marL="807720" lvl="2"/>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Detailing specific project deliverables (activities) </a:t>
            </a:r>
          </a:p>
          <a:p>
            <a:pPr marL="807720" lvl="2"/>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Breaking down how funding will be used to deliver activities (budget line items)</a:t>
            </a:r>
          </a:p>
          <a:p>
            <a:pPr marL="807720" lvl="2"/>
            <a:endParaRPr lang="en-US" sz="900" dirty="0">
              <a:latin typeface="Calibri" panose="020F0502020204030204" pitchFamily="34" charset="0"/>
              <a:ea typeface="Calibri" panose="020F0502020204030204" pitchFamily="34" charset="0"/>
              <a:cs typeface="Calibri" panose="020F0502020204030204" pitchFamily="34" charset="0"/>
            </a:endParaRPr>
          </a:p>
          <a:p>
            <a:pPr lvl="1"/>
            <a:r>
              <a:rPr lang="en-US" sz="2000" dirty="0">
                <a:latin typeface="Calibri" panose="020F0502020204030204" pitchFamily="34" charset="0"/>
                <a:ea typeface="Calibri" panose="020F0502020204030204" pitchFamily="34" charset="0"/>
                <a:cs typeface="Calibri" panose="020F0502020204030204" pitchFamily="34" charset="0"/>
              </a:rPr>
              <a:t>The APP&amp;B is negotiated with, and approved by, the NIAA.</a:t>
            </a:r>
            <a:endPar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endParaRPr>
          </a:p>
          <a:p>
            <a:pPr marL="0" lvl="1" indent="0">
              <a:buNone/>
            </a:pPr>
            <a:endParaRPr lang="en-US" sz="900" dirty="0">
              <a:latin typeface="Calibri" panose="020F0502020204030204" pitchFamily="34" charset="0"/>
              <a:ea typeface="Calibri" panose="020F0502020204030204" pitchFamily="34" charset="0"/>
              <a:cs typeface="Calibri" panose="020F0502020204030204" pitchFamily="34" charset="0"/>
            </a:endParaRPr>
          </a:p>
          <a:p>
            <a:pPr lvl="1"/>
            <a:r>
              <a:rPr lang="en-US" sz="2000" dirty="0">
                <a:latin typeface="Calibri" panose="020F0502020204030204" pitchFamily="34" charset="0"/>
                <a:ea typeface="Calibri" panose="020F0502020204030204" pitchFamily="34" charset="0"/>
                <a:cs typeface="Calibri" panose="020F0502020204030204" pitchFamily="34" charset="0"/>
              </a:rPr>
              <a:t>Once approved by NIAA, the APP&amp;B is used for bi-annual activity and expenditure reporting. This includes the:</a:t>
            </a:r>
          </a:p>
          <a:p>
            <a:pPr marL="807720" lvl="2"/>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Mid-year report (first half of the financial year)</a:t>
            </a:r>
          </a:p>
          <a:p>
            <a:pPr marL="807720" lvl="2"/>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Annual report (whole year)</a:t>
            </a:r>
          </a:p>
          <a:p>
            <a:pPr marL="220345" lvl="2" indent="0">
              <a:buNone/>
            </a:pPr>
            <a:endParaRPr lang="en-US" dirty="0">
              <a:ea typeface="Calibri Light"/>
              <a:cs typeface="Calibri Light"/>
            </a:endParaRPr>
          </a:p>
        </p:txBody>
      </p:sp>
      <p:sp>
        <p:nvSpPr>
          <p:cNvPr id="4" name="Footer Placeholder 3">
            <a:extLst>
              <a:ext uri="{FF2B5EF4-FFF2-40B4-BE49-F238E27FC236}">
                <a16:creationId xmlns:a16="http://schemas.microsoft.com/office/drawing/2014/main" id="{C1A139E9-5101-D0AB-AA9A-056A32C011E2}"/>
              </a:ext>
            </a:extLst>
          </p:cNvPr>
          <p:cNvSpPr>
            <a:spLocks noGrp="1"/>
          </p:cNvSpPr>
          <p:nvPr>
            <p:ph type="ftr" sz="quarter" idx="11"/>
          </p:nvPr>
        </p:nvSpPr>
        <p:spPr/>
        <p:txBody>
          <a:bodyPr/>
          <a:lstStyle/>
          <a:p>
            <a:r>
              <a:rPr lang="en-US" dirty="0"/>
              <a:t>NIAA | Developing an annual project plan and budget – Part 1 Project Plan</a:t>
            </a:r>
            <a:endParaRPr lang="en-AU" dirty="0"/>
          </a:p>
        </p:txBody>
      </p:sp>
      <p:sp>
        <p:nvSpPr>
          <p:cNvPr id="5" name="Slide Number Placeholder 4">
            <a:extLst>
              <a:ext uri="{FF2B5EF4-FFF2-40B4-BE49-F238E27FC236}">
                <a16:creationId xmlns:a16="http://schemas.microsoft.com/office/drawing/2014/main" id="{E4A41BF0-0661-6306-47B0-D524BDCF8507}"/>
              </a:ext>
            </a:extLst>
          </p:cNvPr>
          <p:cNvSpPr>
            <a:spLocks noGrp="1"/>
          </p:cNvSpPr>
          <p:nvPr>
            <p:ph type="sldNum" sz="quarter" idx="12"/>
          </p:nvPr>
        </p:nvSpPr>
        <p:spPr/>
        <p:txBody>
          <a:bodyPr/>
          <a:lstStyle/>
          <a:p>
            <a:fld id="{3F63F2B1-4266-4ED4-AC2C-DB487684831E}" type="slidenum">
              <a:rPr lang="en-AU" smtClean="0"/>
              <a:t>4</a:t>
            </a:fld>
            <a:endParaRPr lang="en-AU" dirty="0"/>
          </a:p>
        </p:txBody>
      </p:sp>
    </p:spTree>
    <p:extLst>
      <p:ext uri="{BB962C8B-B14F-4D97-AF65-F5344CB8AC3E}">
        <p14:creationId xmlns:p14="http://schemas.microsoft.com/office/powerpoint/2010/main" val="106511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6170F-79A1-545C-3AC2-60A04193E6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585232-ACDF-C2C3-B353-F0107B537602}"/>
              </a:ext>
            </a:extLst>
          </p:cNvPr>
          <p:cNvSpPr>
            <a:spLocks noGrp="1"/>
          </p:cNvSpPr>
          <p:nvPr>
            <p:ph type="title"/>
          </p:nvPr>
        </p:nvSpPr>
        <p:spPr>
          <a:xfrm>
            <a:off x="844761" y="513979"/>
            <a:ext cx="3748110" cy="498598"/>
          </a:xfrm>
        </p:spPr>
        <p:txBody>
          <a:bodyPr/>
          <a:lstStyle/>
          <a:p>
            <a:r>
              <a:rPr lang="en-AU" dirty="0"/>
              <a:t>The Project Plan </a:t>
            </a:r>
          </a:p>
        </p:txBody>
      </p:sp>
      <p:sp>
        <p:nvSpPr>
          <p:cNvPr id="3" name="Content Placeholder 2">
            <a:extLst>
              <a:ext uri="{FF2B5EF4-FFF2-40B4-BE49-F238E27FC236}">
                <a16:creationId xmlns:a16="http://schemas.microsoft.com/office/drawing/2014/main" id="{45DDDB74-2A04-359A-E757-D872691CF0F4}"/>
              </a:ext>
            </a:extLst>
          </p:cNvPr>
          <p:cNvSpPr>
            <a:spLocks noGrp="1"/>
          </p:cNvSpPr>
          <p:nvPr>
            <p:ph idx="1"/>
          </p:nvPr>
        </p:nvSpPr>
        <p:spPr>
          <a:xfrm>
            <a:off x="844761" y="1167257"/>
            <a:ext cx="10502478" cy="5143458"/>
          </a:xfrm>
        </p:spPr>
        <p:txBody>
          <a:bodyPr vert="horz" lIns="0" tIns="0" rIns="0" bIns="0" rtlCol="0" anchor="t">
            <a:noAutofit/>
          </a:bodyPr>
          <a:lstStyle/>
          <a:p>
            <a:pPr lvl="0">
              <a:lnSpc>
                <a:spcPct val="150000"/>
              </a:lnSpc>
              <a:defRPr/>
            </a:pPr>
            <a:r>
              <a:rPr lang="en-US" dirty="0">
                <a:latin typeface="Calibri" panose="020F0502020204030204" pitchFamily="34" charset="0"/>
                <a:ea typeface="Calibri" panose="020F0502020204030204" pitchFamily="34" charset="0"/>
                <a:cs typeface="Calibri" panose="020F0502020204030204" pitchFamily="34" charset="0"/>
              </a:rPr>
              <a:t>The Project Plan is guided by environmental and cultural priorities developed in consultation with Traditional Owners, Elders, Community and other relevant stakeholders.</a:t>
            </a:r>
          </a:p>
          <a:p>
            <a:pPr marL="0" lvl="1" indent="0">
              <a:lnSpc>
                <a:spcPct val="150000"/>
              </a:lnSpc>
              <a:buNone/>
            </a:pPr>
            <a:r>
              <a:rPr lang="en-US" dirty="0">
                <a:latin typeface="Calibri" panose="020F0502020204030204" pitchFamily="34" charset="0"/>
                <a:ea typeface="Calibri" panose="020F0502020204030204" pitchFamily="34" charset="0"/>
                <a:cs typeface="Calibri" panose="020F0502020204030204" pitchFamily="34" charset="0"/>
              </a:rPr>
              <a:t>The Project Plan should:</a:t>
            </a:r>
            <a:endParaRPr lang="en-US" sz="1600" dirty="0">
              <a:latin typeface="Calibri" panose="020F0502020204030204" pitchFamily="34" charset="0"/>
              <a:ea typeface="Calibri" panose="020F0502020204030204" pitchFamily="34" charset="0"/>
              <a:cs typeface="Calibri" panose="020F0502020204030204" pitchFamily="34" charset="0"/>
            </a:endParaRPr>
          </a:p>
          <a:p>
            <a:pPr lvl="1">
              <a:lnSpc>
                <a:spcPct val="150000"/>
              </a:lnSpc>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Be endorsed by Traditional Owners </a:t>
            </a:r>
          </a:p>
          <a:p>
            <a:pPr lvl="1">
              <a:lnSpc>
                <a:spcPct val="150000"/>
              </a:lnSpc>
              <a:buFont typeface="Wingdings" panose="05000000000000000000" pitchFamily="2" charset="2"/>
              <a:buChar char="ü"/>
            </a:pPr>
            <a:r>
              <a:rPr lang="en-US" b="0" dirty="0">
                <a:latin typeface="Calibri" panose="020F0502020204030204" pitchFamily="34" charset="0"/>
                <a:ea typeface="Calibri" panose="020F0502020204030204" pitchFamily="34" charset="0"/>
                <a:cs typeface="Calibri" panose="020F0502020204030204" pitchFamily="34" charset="0"/>
              </a:rPr>
              <a:t>Reflect Traditional Owners’ aspirations for Country (</a:t>
            </a:r>
            <a:r>
              <a:rPr lang="en-US" dirty="0">
                <a:latin typeface="Calibri" panose="020F0502020204030204" pitchFamily="34" charset="0"/>
                <a:ea typeface="Calibri" panose="020F0502020204030204" pitchFamily="34" charset="0"/>
                <a:cs typeface="Calibri" panose="020F0502020204030204" pitchFamily="34" charset="0"/>
              </a:rPr>
              <a:t>seek guidance from your Traditional Owner Governance group - Traditional Owner governance meetings may be linked to NIAA site visits</a:t>
            </a:r>
          </a:p>
          <a:p>
            <a:pPr lvl="1">
              <a:lnSpc>
                <a:spcPct val="150000"/>
              </a:lnSpc>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Include all planned activities that will be undertaken during the financial year</a:t>
            </a:r>
          </a:p>
          <a:p>
            <a:pPr lvl="1">
              <a:lnSpc>
                <a:spcPct val="150000"/>
              </a:lnSpc>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Be achievable</a:t>
            </a:r>
          </a:p>
          <a:p>
            <a:pPr lvl="1">
              <a:lnSpc>
                <a:spcPct val="150000"/>
              </a:lnSpc>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Demonstrate progress in managing issues over time by building on the previous year’s work where relevant</a:t>
            </a:r>
          </a:p>
          <a:p>
            <a:pPr lvl="1">
              <a:lnSpc>
                <a:spcPct val="150000"/>
              </a:lnSpc>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Should be described in clear and simple language, including fee-for-service activities.</a:t>
            </a:r>
          </a:p>
          <a:p>
            <a:pPr marL="0" lvl="1" indent="0">
              <a:buNone/>
            </a:pPr>
            <a:r>
              <a:rPr lang="en-US" sz="2000" dirty="0"/>
              <a:t> </a:t>
            </a:r>
          </a:p>
        </p:txBody>
      </p:sp>
      <p:sp>
        <p:nvSpPr>
          <p:cNvPr id="4" name="Footer Placeholder 3">
            <a:extLst>
              <a:ext uri="{FF2B5EF4-FFF2-40B4-BE49-F238E27FC236}">
                <a16:creationId xmlns:a16="http://schemas.microsoft.com/office/drawing/2014/main" id="{5421A2E4-EB35-277D-490F-9556F763E367}"/>
              </a:ext>
            </a:extLst>
          </p:cNvPr>
          <p:cNvSpPr>
            <a:spLocks noGrp="1"/>
          </p:cNvSpPr>
          <p:nvPr>
            <p:ph type="ftr" sz="quarter" idx="11"/>
          </p:nvPr>
        </p:nvSpPr>
        <p:spPr/>
        <p:txBody>
          <a:bodyPr/>
          <a:lstStyle/>
          <a:p>
            <a:r>
              <a:rPr lang="en-US" dirty="0"/>
              <a:t>NIAA | Developing an Annual Project Plan and Budget – Part 1 Project Plan</a:t>
            </a:r>
            <a:endParaRPr lang="en-AU" dirty="0"/>
          </a:p>
        </p:txBody>
      </p:sp>
      <p:sp>
        <p:nvSpPr>
          <p:cNvPr id="5" name="Slide Number Placeholder 4">
            <a:extLst>
              <a:ext uri="{FF2B5EF4-FFF2-40B4-BE49-F238E27FC236}">
                <a16:creationId xmlns:a16="http://schemas.microsoft.com/office/drawing/2014/main" id="{51DF8271-2B0F-0F28-F352-D04033D0CE7C}"/>
              </a:ext>
            </a:extLst>
          </p:cNvPr>
          <p:cNvSpPr>
            <a:spLocks noGrp="1"/>
          </p:cNvSpPr>
          <p:nvPr>
            <p:ph type="sldNum" sz="quarter" idx="12"/>
          </p:nvPr>
        </p:nvSpPr>
        <p:spPr/>
        <p:txBody>
          <a:bodyPr/>
          <a:lstStyle/>
          <a:p>
            <a:fld id="{3F63F2B1-4266-4ED4-AC2C-DB487684831E}" type="slidenum">
              <a:rPr lang="en-AU" smtClean="0"/>
              <a:t>5</a:t>
            </a:fld>
            <a:endParaRPr lang="en-AU" dirty="0"/>
          </a:p>
        </p:txBody>
      </p:sp>
    </p:spTree>
    <p:extLst>
      <p:ext uri="{BB962C8B-B14F-4D97-AF65-F5344CB8AC3E}">
        <p14:creationId xmlns:p14="http://schemas.microsoft.com/office/powerpoint/2010/main" val="1353575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FDB5C-E8BC-7B9A-22A3-809BD78DDD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81EFD3-A5D4-A689-84F9-E0BA51EE0BB1}"/>
              </a:ext>
            </a:extLst>
          </p:cNvPr>
          <p:cNvSpPr>
            <a:spLocks noGrp="1"/>
          </p:cNvSpPr>
          <p:nvPr>
            <p:ph type="title"/>
          </p:nvPr>
        </p:nvSpPr>
        <p:spPr>
          <a:xfrm>
            <a:off x="759882" y="399630"/>
            <a:ext cx="10502478" cy="498598"/>
          </a:xfrm>
        </p:spPr>
        <p:txBody>
          <a:bodyPr/>
          <a:lstStyle/>
          <a:p>
            <a:r>
              <a:rPr lang="en-AU" dirty="0"/>
              <a:t>When is the APP&amp;B negotiated?</a:t>
            </a:r>
          </a:p>
        </p:txBody>
      </p:sp>
      <p:sp>
        <p:nvSpPr>
          <p:cNvPr id="3" name="Content Placeholder 2">
            <a:extLst>
              <a:ext uri="{FF2B5EF4-FFF2-40B4-BE49-F238E27FC236}">
                <a16:creationId xmlns:a16="http://schemas.microsoft.com/office/drawing/2014/main" id="{247309ED-DA41-B3F5-9973-03C7DC3ECC72}"/>
              </a:ext>
            </a:extLst>
          </p:cNvPr>
          <p:cNvSpPr>
            <a:spLocks noGrp="1"/>
          </p:cNvSpPr>
          <p:nvPr>
            <p:ph idx="1"/>
          </p:nvPr>
        </p:nvSpPr>
        <p:spPr>
          <a:xfrm>
            <a:off x="759882" y="1227707"/>
            <a:ext cx="10502478" cy="5230663"/>
          </a:xfrm>
        </p:spPr>
        <p:txBody>
          <a:bodyPr vert="horz" lIns="0" tIns="0" rIns="0" bIns="0" rtlCol="0" anchor="t">
            <a:noAutofit/>
          </a:bodyPr>
          <a:lstStyle/>
          <a:p>
            <a:pPr marL="342900" lvl="0" indent="-342900">
              <a:lnSpc>
                <a:spcPct val="100000"/>
              </a:lnSpc>
              <a:buChar char="•"/>
              <a:defRPr/>
            </a:pPr>
            <a:r>
              <a:rPr lang="en-US" sz="2000" dirty="0">
                <a:latin typeface="Calibri" panose="020F0502020204030204" pitchFamily="34" charset="0"/>
                <a:ea typeface="Calibri" panose="020F0502020204030204" pitchFamily="34" charset="0"/>
                <a:cs typeface="Calibri" panose="020F0502020204030204" pitchFamily="34" charset="0"/>
              </a:rPr>
              <a:t>The APP&amp;B is negotiated prior to the start of each financial year, during the last quarter (April to June) of the previous financial year. </a:t>
            </a:r>
            <a:endParaRPr lang="en-US"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0000"/>
              </a:lnSpc>
              <a:buChar char="•"/>
              <a:defRPr/>
            </a:pPr>
            <a:r>
              <a:rPr lang="en-US" sz="2000" dirty="0">
                <a:latin typeface="Calibri" panose="020F0502020204030204" pitchFamily="34" charset="0"/>
                <a:ea typeface="Calibri" panose="020F0502020204030204" pitchFamily="34" charset="0"/>
                <a:cs typeface="Calibri" panose="020F0502020204030204" pitchFamily="34" charset="0"/>
              </a:rPr>
              <a:t>The APP&amp;B should be approved by NIAA prior to 30 June each year.</a:t>
            </a:r>
          </a:p>
          <a:p>
            <a:pPr marL="342900" lvl="1" indent="-342900">
              <a:lnSpc>
                <a:spcPct val="100000"/>
              </a:lnSpc>
              <a:spcBef>
                <a:spcPts val="1000"/>
              </a:spcBef>
              <a:defRPr/>
            </a:pPr>
            <a:r>
              <a:rPr lang="en-US" sz="2000" dirty="0">
                <a:latin typeface="Calibri" panose="020F0502020204030204" pitchFamily="34" charset="0"/>
                <a:ea typeface="Calibri" panose="020F0502020204030204" pitchFamily="34" charset="0"/>
                <a:cs typeface="Calibri" panose="020F0502020204030204" pitchFamily="34" charset="0"/>
              </a:rPr>
              <a:t>Your Agreement Manager will provide you with the APP&amp;B workbook. </a:t>
            </a:r>
          </a:p>
          <a:p>
            <a:pPr marL="0" lvl="1"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lvl="1" indent="0">
              <a:buNone/>
            </a:pPr>
            <a:r>
              <a:rPr lang="en-US" sz="2000" b="1" dirty="0">
                <a:solidFill>
                  <a:schemeClr val="accent4"/>
                </a:solidFill>
                <a:latin typeface="Calibri" panose="020F0502020204030204" pitchFamily="34" charset="0"/>
                <a:ea typeface="Calibri" panose="020F0502020204030204" pitchFamily="34" charset="0"/>
                <a:cs typeface="Calibri" panose="020F0502020204030204" pitchFamily="34" charset="0"/>
              </a:rPr>
              <a:t>When should the APP&amp;B be re-negotiated?</a:t>
            </a:r>
          </a:p>
          <a:p>
            <a:pPr lvl="1"/>
            <a:r>
              <a:rPr lang="en-US" sz="2000" dirty="0">
                <a:latin typeface="Calibri" panose="020F0502020204030204" pitchFamily="34" charset="0"/>
                <a:ea typeface="Calibri" panose="020F0502020204030204" pitchFamily="34" charset="0"/>
                <a:cs typeface="Calibri" panose="020F0502020204030204" pitchFamily="34" charset="0"/>
              </a:rPr>
              <a:t>A change in budget or activities, for example:</a:t>
            </a:r>
          </a:p>
          <a:p>
            <a:pPr lvl="7"/>
            <a:r>
              <a:rPr lang="en-US" sz="2000" dirty="0">
                <a:latin typeface="Calibri" panose="020F0502020204030204" pitchFamily="34" charset="0"/>
                <a:ea typeface="Calibri" panose="020F0502020204030204" pitchFamily="34" charset="0"/>
                <a:cs typeface="Calibri" panose="020F0502020204030204" pitchFamily="34" charset="0"/>
              </a:rPr>
              <a:t>	- Natural disaster</a:t>
            </a:r>
          </a:p>
          <a:p>
            <a:pPr lvl="7"/>
            <a:r>
              <a:rPr lang="en-US" sz="2000" dirty="0">
                <a:latin typeface="Calibri" panose="020F0502020204030204" pitchFamily="34" charset="0"/>
                <a:ea typeface="Calibri" panose="020F0502020204030204" pitchFamily="34" charset="0"/>
                <a:cs typeface="Calibri" panose="020F0502020204030204" pitchFamily="34" charset="0"/>
              </a:rPr>
              <a:t>	- Where unspent funds are approved for carry-forward into the current year.</a:t>
            </a:r>
          </a:p>
          <a:p>
            <a:pPr marL="0" lvl="1"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lvl="1" indent="0">
              <a:buNone/>
            </a:pPr>
            <a:r>
              <a:rPr lang="en-US" sz="2000" b="1" dirty="0">
                <a:solidFill>
                  <a:schemeClr val="accent4"/>
                </a:solidFill>
                <a:latin typeface="Calibri" panose="020F0502020204030204" pitchFamily="34" charset="0"/>
                <a:ea typeface="Calibri" panose="020F0502020204030204" pitchFamily="34" charset="0"/>
                <a:cs typeface="Calibri" panose="020F0502020204030204" pitchFamily="34" charset="0"/>
              </a:rPr>
              <a:t>How is the APP&amp;B negotiated? </a:t>
            </a:r>
            <a:endParaRPr lang="en-US" dirty="0">
              <a:solidFill>
                <a:schemeClr val="accent4"/>
              </a:solidFill>
              <a:latin typeface="Calibri" panose="020F0502020204030204" pitchFamily="34" charset="0"/>
              <a:ea typeface="Calibri" panose="020F0502020204030204" pitchFamily="34" charset="0"/>
              <a:cs typeface="Calibri" panose="020F0502020204030204" pitchFamily="34" charset="0"/>
            </a:endParaRPr>
          </a:p>
          <a:p>
            <a:pPr marL="342900" lvl="1" indent="-342900"/>
            <a:r>
              <a:rPr lang="en-US" sz="2000" dirty="0">
                <a:latin typeface="Calibri" panose="020F0502020204030204" pitchFamily="34" charset="0"/>
                <a:ea typeface="Calibri" panose="020F0502020204030204" pitchFamily="34" charset="0"/>
                <a:cs typeface="Calibri" panose="020F0502020204030204" pitchFamily="34" charset="0"/>
              </a:rPr>
              <a:t>The APP&amp;B can be re-negotiated and approved by an exchange of letters (email approval) with the NIAA delegate.</a:t>
            </a:r>
            <a:endParaRPr lang="en-US" dirty="0">
              <a:latin typeface="Calibri" panose="020F0502020204030204" pitchFamily="34" charset="0"/>
              <a:ea typeface="Calibri" panose="020F0502020204030204" pitchFamily="34" charset="0"/>
              <a:cs typeface="Calibri" panose="020F0502020204030204" pitchFamily="34" charset="0"/>
            </a:endParaRPr>
          </a:p>
          <a:p>
            <a:pPr marL="0" lvl="1" indent="0">
              <a:buNone/>
            </a:pPr>
            <a:endParaRPr lang="en-US" dirty="0"/>
          </a:p>
        </p:txBody>
      </p:sp>
      <p:sp>
        <p:nvSpPr>
          <p:cNvPr id="4" name="Footer Placeholder 3">
            <a:extLst>
              <a:ext uri="{FF2B5EF4-FFF2-40B4-BE49-F238E27FC236}">
                <a16:creationId xmlns:a16="http://schemas.microsoft.com/office/drawing/2014/main" id="{3869C11E-D457-11F3-76D8-B46A5D4A0FEF}"/>
              </a:ext>
            </a:extLst>
          </p:cNvPr>
          <p:cNvSpPr>
            <a:spLocks noGrp="1"/>
          </p:cNvSpPr>
          <p:nvPr>
            <p:ph type="ftr" sz="quarter" idx="11"/>
          </p:nvPr>
        </p:nvSpPr>
        <p:spPr/>
        <p:txBody>
          <a:bodyPr/>
          <a:lstStyle/>
          <a:p>
            <a:r>
              <a:rPr lang="en-US" dirty="0"/>
              <a:t>NIAA | Developing an Annual Project Plan and Budget – Part 1 Project Plan</a:t>
            </a:r>
            <a:endParaRPr lang="en-AU" dirty="0"/>
          </a:p>
        </p:txBody>
      </p:sp>
      <p:sp>
        <p:nvSpPr>
          <p:cNvPr id="5" name="Slide Number Placeholder 4">
            <a:extLst>
              <a:ext uri="{FF2B5EF4-FFF2-40B4-BE49-F238E27FC236}">
                <a16:creationId xmlns:a16="http://schemas.microsoft.com/office/drawing/2014/main" id="{8A17FA82-0F73-A2F3-C460-6BD15C6E7E64}"/>
              </a:ext>
            </a:extLst>
          </p:cNvPr>
          <p:cNvSpPr>
            <a:spLocks noGrp="1"/>
          </p:cNvSpPr>
          <p:nvPr>
            <p:ph type="sldNum" sz="quarter" idx="12"/>
          </p:nvPr>
        </p:nvSpPr>
        <p:spPr/>
        <p:txBody>
          <a:bodyPr/>
          <a:lstStyle/>
          <a:p>
            <a:fld id="{3F63F2B1-4266-4ED4-AC2C-DB487684831E}" type="slidenum">
              <a:rPr lang="en-AU" smtClean="0"/>
              <a:t>6</a:t>
            </a:fld>
            <a:endParaRPr lang="en-AU" dirty="0"/>
          </a:p>
        </p:txBody>
      </p:sp>
    </p:spTree>
    <p:extLst>
      <p:ext uri="{BB962C8B-B14F-4D97-AF65-F5344CB8AC3E}">
        <p14:creationId xmlns:p14="http://schemas.microsoft.com/office/powerpoint/2010/main" val="1068061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C8F6A-B534-3AE8-9AEA-7F1E5CCFC2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5C4C89-B228-1F8B-CFBC-165C6C4DE3E9}"/>
              </a:ext>
            </a:extLst>
          </p:cNvPr>
          <p:cNvSpPr>
            <a:spLocks noGrp="1"/>
          </p:cNvSpPr>
          <p:nvPr>
            <p:ph type="title"/>
          </p:nvPr>
        </p:nvSpPr>
        <p:spPr>
          <a:xfrm>
            <a:off x="517744" y="573075"/>
            <a:ext cx="7789758" cy="498598"/>
          </a:xfrm>
        </p:spPr>
        <p:txBody>
          <a:bodyPr/>
          <a:lstStyle/>
          <a:p>
            <a:r>
              <a:rPr lang="en-AU" dirty="0"/>
              <a:t>New IRP Projects funded in 2025</a:t>
            </a:r>
          </a:p>
        </p:txBody>
      </p:sp>
      <p:sp>
        <p:nvSpPr>
          <p:cNvPr id="3" name="Content Placeholder 2">
            <a:extLst>
              <a:ext uri="{FF2B5EF4-FFF2-40B4-BE49-F238E27FC236}">
                <a16:creationId xmlns:a16="http://schemas.microsoft.com/office/drawing/2014/main" id="{4626BAC2-3E44-C122-23BF-E921505C13D5}"/>
              </a:ext>
            </a:extLst>
          </p:cNvPr>
          <p:cNvSpPr>
            <a:spLocks noGrp="1"/>
          </p:cNvSpPr>
          <p:nvPr>
            <p:ph idx="1"/>
          </p:nvPr>
        </p:nvSpPr>
        <p:spPr>
          <a:xfrm>
            <a:off x="517744" y="1217266"/>
            <a:ext cx="10502478" cy="4803775"/>
          </a:xfrm>
        </p:spPr>
        <p:txBody>
          <a:bodyPr vert="horz" lIns="0" tIns="0" rIns="0" bIns="0" rtlCol="0" anchor="t">
            <a:noAutofit/>
          </a:bodyPr>
          <a:lstStyle/>
          <a:p>
            <a:pPr lvl="1"/>
            <a:endParaRPr lang="en-US" dirty="0"/>
          </a:p>
          <a:p>
            <a:pPr lvl="1">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The 2025-26 APP&amp;B will be different from the 2024-25 APP&amp;B:</a:t>
            </a:r>
          </a:p>
          <a:p>
            <a:pPr lvl="2">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The 2024-25 APP&amp;B was for a part-year - activities mainly for setting up your ranger group	</a:t>
            </a:r>
          </a:p>
          <a:p>
            <a:pPr lvl="2">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2025-26 APP&amp;B is for a full year </a:t>
            </a:r>
          </a:p>
          <a:p>
            <a:pPr lvl="2">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The 2025-26 APP&amp;B includes employee planning and reporting.</a:t>
            </a:r>
          </a:p>
          <a:p>
            <a:pPr marL="0" lvl="1" indent="0">
              <a:lnSpc>
                <a:spcPct val="100000"/>
              </a:lnSpc>
              <a:buNone/>
            </a:pPr>
            <a:endParaRPr lang="en-US" dirty="0">
              <a:latin typeface="Calibri" panose="020F0502020204030204" pitchFamily="34" charset="0"/>
              <a:ea typeface="Calibri" panose="020F0502020204030204" pitchFamily="34" charset="0"/>
              <a:cs typeface="Calibri" panose="020F0502020204030204" pitchFamily="34" charset="0"/>
            </a:endParaRPr>
          </a:p>
          <a:p>
            <a:pPr lvl="1">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If you are unsure, check with your Agreement Manger to make sure you have the right template.</a:t>
            </a:r>
          </a:p>
          <a:p>
            <a:pPr lvl="1">
              <a:lnSpc>
                <a:spcPct val="100000"/>
              </a:lnSpc>
            </a:pPr>
            <a:endParaRPr lang="en-US" dirty="0">
              <a:latin typeface="Calibri" panose="020F0502020204030204" pitchFamily="34" charset="0"/>
              <a:ea typeface="Calibri" panose="020F0502020204030204" pitchFamily="34" charset="0"/>
              <a:cs typeface="Calibri" panose="020F0502020204030204" pitchFamily="34" charset="0"/>
            </a:endParaRPr>
          </a:p>
          <a:p>
            <a:pPr lvl="1">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Do not include activities for your Indigenous Protected Area (IPA) Project or other IRP projects in the APP&amp;B for your new IRP Project. If you have an IPA or other Ranger projects, you must complete a separate APP&amp;B for these projects. </a:t>
            </a:r>
          </a:p>
          <a:p>
            <a:pPr lvl="2">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IPAs will have a different APP&amp;B workbook for 2025-26. This workbook will be very similar to the IRP worksheet, but not the same. Please note the differences when completing and reporting. </a:t>
            </a:r>
          </a:p>
          <a:p>
            <a:pPr lvl="2">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Contact your Agreement Manager if you are unsure which APP&amp;B to use for each of your projects. </a:t>
            </a:r>
          </a:p>
          <a:p>
            <a:pPr marL="0" lvl="1" indent="0">
              <a:buNone/>
            </a:pPr>
            <a:r>
              <a:rPr lang="en-US" dirty="0">
                <a:latin typeface="Calibri" panose="020F0502020204030204" pitchFamily="34" charset="0"/>
                <a:ea typeface="Calibri" panose="020F0502020204030204" pitchFamily="34" charset="0"/>
                <a:cs typeface="Calibri" panose="020F0502020204030204" pitchFamily="34" charset="0"/>
              </a:rPr>
              <a:t> </a:t>
            </a:r>
          </a:p>
        </p:txBody>
      </p:sp>
      <p:sp>
        <p:nvSpPr>
          <p:cNvPr id="4" name="Footer Placeholder 3">
            <a:extLst>
              <a:ext uri="{FF2B5EF4-FFF2-40B4-BE49-F238E27FC236}">
                <a16:creationId xmlns:a16="http://schemas.microsoft.com/office/drawing/2014/main" id="{EF7556B0-8601-F6CC-635D-E2FBDB0B37D3}"/>
              </a:ext>
            </a:extLst>
          </p:cNvPr>
          <p:cNvSpPr>
            <a:spLocks noGrp="1"/>
          </p:cNvSpPr>
          <p:nvPr>
            <p:ph type="ftr" sz="quarter" idx="11"/>
          </p:nvPr>
        </p:nvSpPr>
        <p:spPr/>
        <p:txBody>
          <a:bodyPr/>
          <a:lstStyle/>
          <a:p>
            <a:r>
              <a:rPr lang="en-US" dirty="0"/>
              <a:t>NIAA | Developing an Annual Project Plan and Budget – Part 1 Project Plan</a:t>
            </a:r>
            <a:endParaRPr lang="en-AU" dirty="0"/>
          </a:p>
        </p:txBody>
      </p:sp>
      <p:sp>
        <p:nvSpPr>
          <p:cNvPr id="5" name="Slide Number Placeholder 4">
            <a:extLst>
              <a:ext uri="{FF2B5EF4-FFF2-40B4-BE49-F238E27FC236}">
                <a16:creationId xmlns:a16="http://schemas.microsoft.com/office/drawing/2014/main" id="{C18DF237-455E-CE31-ECAA-48FB3D7C6331}"/>
              </a:ext>
            </a:extLst>
          </p:cNvPr>
          <p:cNvSpPr>
            <a:spLocks noGrp="1"/>
          </p:cNvSpPr>
          <p:nvPr>
            <p:ph type="sldNum" sz="quarter" idx="12"/>
          </p:nvPr>
        </p:nvSpPr>
        <p:spPr/>
        <p:txBody>
          <a:bodyPr/>
          <a:lstStyle/>
          <a:p>
            <a:fld id="{3F63F2B1-4266-4ED4-AC2C-DB487684831E}" type="slidenum">
              <a:rPr lang="en-AU" smtClean="0"/>
              <a:t>7</a:t>
            </a:fld>
            <a:endParaRPr lang="en-AU" dirty="0"/>
          </a:p>
        </p:txBody>
      </p:sp>
    </p:spTree>
    <p:extLst>
      <p:ext uri="{BB962C8B-B14F-4D97-AF65-F5344CB8AC3E}">
        <p14:creationId xmlns:p14="http://schemas.microsoft.com/office/powerpoint/2010/main" val="638123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40861-8ED2-DFB4-9E5C-A7A023220382}"/>
              </a:ext>
            </a:extLst>
          </p:cNvPr>
          <p:cNvSpPr>
            <a:spLocks noGrp="1"/>
          </p:cNvSpPr>
          <p:nvPr>
            <p:ph type="title"/>
          </p:nvPr>
        </p:nvSpPr>
        <p:spPr>
          <a:xfrm>
            <a:off x="851322" y="931333"/>
            <a:ext cx="10502478" cy="498598"/>
          </a:xfrm>
        </p:spPr>
        <p:txBody>
          <a:bodyPr wrap="square" anchor="b">
            <a:normAutofit/>
          </a:bodyPr>
          <a:lstStyle/>
          <a:p>
            <a:r>
              <a:rPr lang="en-AU" dirty="0"/>
              <a:t>Step 1 – Complete the Report Type Worksheet</a:t>
            </a:r>
          </a:p>
        </p:txBody>
      </p:sp>
      <p:pic>
        <p:nvPicPr>
          <p:cNvPr id="7" name="Content Placeholder 6">
            <a:extLst>
              <a:ext uri="{FF2B5EF4-FFF2-40B4-BE49-F238E27FC236}">
                <a16:creationId xmlns:a16="http://schemas.microsoft.com/office/drawing/2014/main" id="{E79AC6C4-45AD-1009-51F0-AB7F0A695CDD}"/>
              </a:ext>
            </a:extLst>
          </p:cNvPr>
          <p:cNvPicPr>
            <a:picLocks noGrp="1" noChangeAspect="1"/>
          </p:cNvPicPr>
          <p:nvPr>
            <p:ph idx="1"/>
          </p:nvPr>
        </p:nvPicPr>
        <p:blipFill>
          <a:blip r:embed="rId2"/>
          <a:stretch>
            <a:fillRect/>
          </a:stretch>
        </p:blipFill>
        <p:spPr>
          <a:xfrm>
            <a:off x="345318" y="1706872"/>
            <a:ext cx="8513674" cy="3639596"/>
          </a:xfrm>
          <a:noFill/>
        </p:spPr>
      </p:pic>
      <p:sp>
        <p:nvSpPr>
          <p:cNvPr id="4" name="Footer Placeholder 3">
            <a:extLst>
              <a:ext uri="{FF2B5EF4-FFF2-40B4-BE49-F238E27FC236}">
                <a16:creationId xmlns:a16="http://schemas.microsoft.com/office/drawing/2014/main" id="{F2420B5C-04F7-E09F-75B0-D25123FD2E48}"/>
              </a:ext>
            </a:extLst>
          </p:cNvPr>
          <p:cNvSpPr>
            <a:spLocks noGrp="1"/>
          </p:cNvSpPr>
          <p:nvPr>
            <p:ph type="ftr" sz="quarter" idx="11"/>
          </p:nvPr>
        </p:nvSpPr>
        <p:spPr>
          <a:xfrm>
            <a:off x="0" y="6620076"/>
            <a:ext cx="10283717" cy="252410"/>
          </a:xfrm>
        </p:spPr>
        <p:txBody>
          <a:bodyPr anchor="ctr">
            <a:normAutofit/>
          </a:bodyPr>
          <a:lstStyle/>
          <a:p>
            <a:pPr>
              <a:spcAft>
                <a:spcPts val="600"/>
              </a:spcAft>
            </a:pPr>
            <a:r>
              <a:rPr lang="en-US"/>
              <a:t>NIAA | [Developing an annual project plan and budget – Part 1 Project Plan</a:t>
            </a:r>
            <a:endParaRPr lang="en-AU"/>
          </a:p>
        </p:txBody>
      </p:sp>
      <p:sp>
        <p:nvSpPr>
          <p:cNvPr id="5" name="Slide Number Placeholder 4">
            <a:extLst>
              <a:ext uri="{FF2B5EF4-FFF2-40B4-BE49-F238E27FC236}">
                <a16:creationId xmlns:a16="http://schemas.microsoft.com/office/drawing/2014/main" id="{17788D24-DD40-5F43-EB9B-489D7C8B13FC}"/>
              </a:ext>
            </a:extLst>
          </p:cNvPr>
          <p:cNvSpPr>
            <a:spLocks noGrp="1"/>
          </p:cNvSpPr>
          <p:nvPr>
            <p:ph type="sldNum" sz="quarter" idx="12"/>
          </p:nvPr>
        </p:nvSpPr>
        <p:spPr>
          <a:xfrm>
            <a:off x="11334162" y="6607445"/>
            <a:ext cx="804334" cy="252412"/>
          </a:xfrm>
        </p:spPr>
        <p:txBody>
          <a:bodyPr anchor="ctr">
            <a:normAutofit/>
          </a:bodyPr>
          <a:lstStyle/>
          <a:p>
            <a:pPr>
              <a:spcAft>
                <a:spcPts val="600"/>
              </a:spcAft>
            </a:pPr>
            <a:fld id="{3F63F2B1-4266-4ED4-AC2C-DB487684831E}" type="slidenum">
              <a:rPr lang="en-AU" smtClean="0"/>
              <a:pPr>
                <a:spcAft>
                  <a:spcPts val="600"/>
                </a:spcAft>
              </a:pPr>
              <a:t>8</a:t>
            </a:fld>
            <a:endParaRPr lang="en-AU"/>
          </a:p>
        </p:txBody>
      </p:sp>
      <p:sp>
        <p:nvSpPr>
          <p:cNvPr id="3" name="TextBox 2">
            <a:extLst>
              <a:ext uri="{FF2B5EF4-FFF2-40B4-BE49-F238E27FC236}">
                <a16:creationId xmlns:a16="http://schemas.microsoft.com/office/drawing/2014/main" id="{B67E9430-FF44-0BF2-F96B-BD10F5E1BCCB}"/>
              </a:ext>
            </a:extLst>
          </p:cNvPr>
          <p:cNvSpPr txBox="1"/>
          <p:nvPr/>
        </p:nvSpPr>
        <p:spPr>
          <a:xfrm>
            <a:off x="9227126" y="1706872"/>
            <a:ext cx="2885662" cy="2862322"/>
          </a:xfrm>
          <a:prstGeom prst="rect">
            <a:avLst/>
          </a:prstGeom>
          <a:noFill/>
        </p:spPr>
        <p:txBody>
          <a:bodyPr wrap="none" rtlCol="0">
            <a:spAutoFit/>
          </a:bodyPr>
          <a:lstStyle/>
          <a:p>
            <a:r>
              <a:rPr lang="en-US" b="1" dirty="0"/>
              <a:t>Fill out your: </a:t>
            </a:r>
            <a:br>
              <a:rPr lang="en-US" dirty="0"/>
            </a:br>
            <a:endParaRPr lang="en-US" dirty="0"/>
          </a:p>
          <a:p>
            <a:pPr marL="285750" indent="-285750">
              <a:buFont typeface="Arial" panose="020B0604020202020204" pitchFamily="34" charset="0"/>
              <a:buChar char="•"/>
            </a:pPr>
            <a:r>
              <a:rPr lang="en-US" dirty="0"/>
              <a:t>Project Name </a:t>
            </a:r>
          </a:p>
          <a:p>
            <a:pPr marL="285750" indent="-285750">
              <a:buFont typeface="Arial" panose="020B0604020202020204" pitchFamily="34" charset="0"/>
              <a:buChar char="•"/>
            </a:pPr>
            <a:r>
              <a:rPr lang="en-US" dirty="0"/>
              <a:t>Your </a:t>
            </a:r>
            <a:r>
              <a:rPr lang="en-US" dirty="0" err="1"/>
              <a:t>Organisation</a:t>
            </a:r>
            <a:r>
              <a:rPr lang="en-US" dirty="0"/>
              <a:t> Name </a:t>
            </a:r>
          </a:p>
          <a:p>
            <a:pPr marL="285750" indent="-285750">
              <a:buFont typeface="Arial" panose="020B0604020202020204" pitchFamily="34" charset="0"/>
              <a:buChar char="•"/>
            </a:pPr>
            <a:r>
              <a:rPr lang="en-US" dirty="0"/>
              <a:t>Activity ID </a:t>
            </a:r>
          </a:p>
          <a:p>
            <a:pPr marL="285750" indent="-285750">
              <a:buFont typeface="Arial" panose="020B0604020202020204" pitchFamily="34" charset="0"/>
              <a:buChar char="•"/>
            </a:pPr>
            <a:r>
              <a:rPr lang="en-US" dirty="0"/>
              <a:t>Report Type </a:t>
            </a:r>
          </a:p>
          <a:p>
            <a:pPr marL="285750" indent="-285750">
              <a:buFont typeface="Arial" panose="020B0604020202020204" pitchFamily="34" charset="0"/>
              <a:buChar char="•"/>
            </a:pPr>
            <a:r>
              <a:rPr lang="en-AU" dirty="0"/>
              <a:t>Project Start Date </a:t>
            </a:r>
          </a:p>
          <a:p>
            <a:pPr marL="285750" indent="-285750">
              <a:buFont typeface="Arial" panose="020B0604020202020204" pitchFamily="34" charset="0"/>
              <a:buChar char="•"/>
            </a:pPr>
            <a:r>
              <a:rPr lang="en-AU" dirty="0"/>
              <a:t>Reporting Period dates</a:t>
            </a:r>
          </a:p>
          <a:p>
            <a:pPr marL="285750" indent="-285750">
              <a:buFont typeface="Arial" panose="020B0604020202020204" pitchFamily="34" charset="0"/>
              <a:buChar char="•"/>
            </a:pPr>
            <a:r>
              <a:rPr lang="en-AU" dirty="0"/>
              <a:t>Your Ranger Group Name </a:t>
            </a:r>
          </a:p>
          <a:p>
            <a:pPr marL="285750" indent="-285750">
              <a:buFont typeface="Arial" panose="020B0604020202020204" pitchFamily="34" charset="0"/>
              <a:buChar char="•"/>
            </a:pPr>
            <a:r>
              <a:rPr lang="en-AU" dirty="0"/>
              <a:t>Your Project Description</a:t>
            </a:r>
          </a:p>
        </p:txBody>
      </p:sp>
    </p:spTree>
    <p:extLst>
      <p:ext uri="{BB962C8B-B14F-4D97-AF65-F5344CB8AC3E}">
        <p14:creationId xmlns:p14="http://schemas.microsoft.com/office/powerpoint/2010/main" val="3182575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FDCC-3B13-396D-9075-980E1B7A3BD2}"/>
              </a:ext>
            </a:extLst>
          </p:cNvPr>
          <p:cNvSpPr>
            <a:spLocks noGrp="1"/>
          </p:cNvSpPr>
          <p:nvPr>
            <p:ph type="title"/>
          </p:nvPr>
        </p:nvSpPr>
        <p:spPr>
          <a:xfrm>
            <a:off x="415783" y="402820"/>
            <a:ext cx="10502478" cy="498598"/>
          </a:xfrm>
        </p:spPr>
        <p:txBody>
          <a:bodyPr/>
          <a:lstStyle/>
          <a:p>
            <a:r>
              <a:rPr lang="en-US" dirty="0"/>
              <a:t>Choose the report you are completing</a:t>
            </a:r>
            <a:endParaRPr lang="en-AU" dirty="0"/>
          </a:p>
        </p:txBody>
      </p:sp>
      <p:pic>
        <p:nvPicPr>
          <p:cNvPr id="7" name="Content Placeholder 6">
            <a:extLst>
              <a:ext uri="{FF2B5EF4-FFF2-40B4-BE49-F238E27FC236}">
                <a16:creationId xmlns:a16="http://schemas.microsoft.com/office/drawing/2014/main" id="{C85B3775-CF3C-F1B6-B1D6-8C4CC6FBE0D1}"/>
              </a:ext>
            </a:extLst>
          </p:cNvPr>
          <p:cNvPicPr>
            <a:picLocks noGrp="1" noChangeAspect="1"/>
          </p:cNvPicPr>
          <p:nvPr>
            <p:ph idx="1"/>
          </p:nvPr>
        </p:nvPicPr>
        <p:blipFill>
          <a:blip r:embed="rId2"/>
          <a:stretch>
            <a:fillRect/>
          </a:stretch>
        </p:blipFill>
        <p:spPr>
          <a:xfrm>
            <a:off x="537835" y="1185333"/>
            <a:ext cx="8546883" cy="4873946"/>
          </a:xfrm>
        </p:spPr>
      </p:pic>
      <p:sp>
        <p:nvSpPr>
          <p:cNvPr id="4" name="Footer Placeholder 3">
            <a:extLst>
              <a:ext uri="{FF2B5EF4-FFF2-40B4-BE49-F238E27FC236}">
                <a16:creationId xmlns:a16="http://schemas.microsoft.com/office/drawing/2014/main" id="{B82A7AE8-FB6C-DA24-8C3D-A26EAECF4F02}"/>
              </a:ext>
            </a:extLst>
          </p:cNvPr>
          <p:cNvSpPr>
            <a:spLocks noGrp="1"/>
          </p:cNvSpPr>
          <p:nvPr>
            <p:ph type="ftr" sz="quarter" idx="11"/>
          </p:nvPr>
        </p:nvSpPr>
        <p:spPr/>
        <p:txBody>
          <a:bodyPr/>
          <a:lstStyle/>
          <a:p>
            <a:r>
              <a:rPr lang="en-US" dirty="0"/>
              <a:t>NIAA | Developing an Annual Project Plan and Budget – Part 1 Project Plan</a:t>
            </a:r>
            <a:endParaRPr lang="en-AU" dirty="0"/>
          </a:p>
        </p:txBody>
      </p:sp>
      <p:sp>
        <p:nvSpPr>
          <p:cNvPr id="5" name="Slide Number Placeholder 4">
            <a:extLst>
              <a:ext uri="{FF2B5EF4-FFF2-40B4-BE49-F238E27FC236}">
                <a16:creationId xmlns:a16="http://schemas.microsoft.com/office/drawing/2014/main" id="{C555B488-0087-7D28-151B-7DDC8B59FEDB}"/>
              </a:ext>
            </a:extLst>
          </p:cNvPr>
          <p:cNvSpPr>
            <a:spLocks noGrp="1"/>
          </p:cNvSpPr>
          <p:nvPr>
            <p:ph type="sldNum" sz="quarter" idx="12"/>
          </p:nvPr>
        </p:nvSpPr>
        <p:spPr/>
        <p:txBody>
          <a:bodyPr/>
          <a:lstStyle/>
          <a:p>
            <a:fld id="{3F63F2B1-4266-4ED4-AC2C-DB487684831E}" type="slidenum">
              <a:rPr lang="en-AU" smtClean="0"/>
              <a:t>9</a:t>
            </a:fld>
            <a:endParaRPr lang="en-AU" dirty="0"/>
          </a:p>
        </p:txBody>
      </p:sp>
      <p:sp>
        <p:nvSpPr>
          <p:cNvPr id="3" name="TextBox 2">
            <a:extLst>
              <a:ext uri="{FF2B5EF4-FFF2-40B4-BE49-F238E27FC236}">
                <a16:creationId xmlns:a16="http://schemas.microsoft.com/office/drawing/2014/main" id="{EDCAEE5D-FEA1-D9A3-4D42-F43BA6E6DFA5}"/>
              </a:ext>
            </a:extLst>
          </p:cNvPr>
          <p:cNvSpPr txBox="1"/>
          <p:nvPr/>
        </p:nvSpPr>
        <p:spPr>
          <a:xfrm>
            <a:off x="9310256" y="1302396"/>
            <a:ext cx="2600696" cy="1477328"/>
          </a:xfrm>
          <a:prstGeom prst="rect">
            <a:avLst/>
          </a:prstGeom>
          <a:noFill/>
        </p:spPr>
        <p:txBody>
          <a:bodyPr wrap="square" rtlCol="0">
            <a:spAutoFit/>
          </a:bodyPr>
          <a:lstStyle/>
          <a:p>
            <a:r>
              <a:rPr lang="en-US" dirty="0"/>
              <a:t>The options are: </a:t>
            </a:r>
          </a:p>
          <a:p>
            <a:pPr marL="285750" indent="-285750">
              <a:buFont typeface="Arial" panose="020B0604020202020204" pitchFamily="34" charset="0"/>
              <a:buChar char="•"/>
            </a:pPr>
            <a:r>
              <a:rPr lang="en-US" dirty="0"/>
              <a:t>Annual Project Plan and Budget</a:t>
            </a:r>
          </a:p>
          <a:p>
            <a:pPr marL="285750" indent="-285750">
              <a:buFont typeface="Arial" panose="020B0604020202020204" pitchFamily="34" charset="0"/>
              <a:buChar char="•"/>
            </a:pPr>
            <a:r>
              <a:rPr lang="en-US" dirty="0"/>
              <a:t>Mid-Year Report </a:t>
            </a:r>
          </a:p>
          <a:p>
            <a:pPr marL="285750" indent="-285750">
              <a:buFont typeface="Arial" panose="020B0604020202020204" pitchFamily="34" charset="0"/>
              <a:buChar char="•"/>
            </a:pPr>
            <a:r>
              <a:rPr lang="en-US" dirty="0"/>
              <a:t>Annual Report </a:t>
            </a:r>
            <a:endParaRPr lang="en-AU" dirty="0"/>
          </a:p>
        </p:txBody>
      </p:sp>
    </p:spTree>
    <p:extLst>
      <p:ext uri="{BB962C8B-B14F-4D97-AF65-F5344CB8AC3E}">
        <p14:creationId xmlns:p14="http://schemas.microsoft.com/office/powerpoint/2010/main" val="3186402754"/>
      </p:ext>
    </p:extLst>
  </p:cSld>
  <p:clrMapOvr>
    <a:masterClrMapping/>
  </p:clrMapOvr>
</p:sld>
</file>

<file path=ppt/theme/theme1.xml><?xml version="1.0" encoding="utf-8"?>
<a:theme xmlns:a="http://schemas.openxmlformats.org/drawingml/2006/main" name="NIAA Dark Blue Theme">
  <a:themeElements>
    <a:clrScheme name="NIAA">
      <a:dk1>
        <a:srgbClr val="000000"/>
      </a:dk1>
      <a:lt1>
        <a:sysClr val="window" lastClr="FFFFFF"/>
      </a:lt1>
      <a:dk2>
        <a:srgbClr val="014463"/>
      </a:dk2>
      <a:lt2>
        <a:srgbClr val="D1D1D1"/>
      </a:lt2>
      <a:accent1>
        <a:srgbClr val="25303B"/>
      </a:accent1>
      <a:accent2>
        <a:srgbClr val="BEA887"/>
      </a:accent2>
      <a:accent3>
        <a:srgbClr val="00948D"/>
      </a:accent3>
      <a:accent4>
        <a:srgbClr val="DD7500"/>
      </a:accent4>
      <a:accent5>
        <a:srgbClr val="F7A600"/>
      </a:accent5>
      <a:accent6>
        <a:srgbClr val="005347"/>
      </a:accent6>
      <a:hlink>
        <a:srgbClr val="0289C8"/>
      </a:hlink>
      <a:folHlink>
        <a:srgbClr val="0289C8"/>
      </a:folHlink>
    </a:clrScheme>
    <a:fontScheme name="Dept PMC">
      <a:majorFont>
        <a:latin typeface="Century Gothic"/>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C003-NIAA-Generic-16x9-Screen-Presentation-DarkBlue-Draft.potx" id="{D6C33A1C-F04F-4604-AE23-41F038ED1690}" vid="{505B20FB-EF4A-4B50-9E23-00133312EF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0fcfa2f0faf4638ad32e577f77f7728 xmlns="84679c1d-314a-4e8f-a574-c3d92bbe8f11">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9e0ec9cb-4e7f-4d4a-bd32-1ee7525c6d87</TermId>
        </TermInfo>
      </Terms>
    </i0fcfa2f0faf4638ad32e577f77f7728>
    <_ip_UnifiedCompliancePolicyUIAction xmlns="http://schemas.microsoft.com/sharepoint/v3" xsi:nil="true"/>
    <TaxKeywordTaxHTField xmlns="84679c1d-314a-4e8f-a574-c3d92bbe8f11">
      <Terms xmlns="http://schemas.microsoft.com/office/infopath/2007/PartnerControls"/>
    </TaxKeywordTaxHTField>
    <i4e26940f8924b21865e0507f1c539c3 xmlns="84679c1d-314a-4e8f-a574-c3d92bbe8f11">
      <Terms xmlns="http://schemas.microsoft.com/office/infopath/2007/PartnerControls"/>
    </i4e26940f8924b21865e0507f1c539c3>
    <ShareHubID xmlns="e771ab56-0c5d-40e7-b080-2686d2b89623" xsi:nil="true"/>
    <_ip_UnifiedCompliancePolicyProperties xmlns="http://schemas.microsoft.com/sharepoint/v3" xsi:nil="true"/>
    <PMCNotes xmlns="http://schemas.microsoft.com/sharepoint/v3" xsi:nil="true"/>
    <TaxCatchAll xmlns="84679c1d-314a-4e8f-a574-c3d92bbe8f11">
      <Value>4</Value>
    </TaxCatchAll>
    <_dlc_DocId xmlns="84679c1d-314a-4e8f-a574-c3d92bbe8f11">NIAAdoc-1424759053-26704</_dlc_DocId>
    <_dlc_DocIdUrl xmlns="84679c1d-314a-4e8f-a574-c3d92bbe8f11">
      <Url>https://indcld.sharepoint.com/sites/niaa-ulpae/_layouts/15/DocIdRedir.aspx?ID=NIAAdoc-1424759053-26704</Url>
      <Description>NIAAdoc-1424759053-26704</Description>
    </_dlc_DocIdUrl>
    <lcf76f155ced4ddcb4097134ff3c332f xmlns="1847fdf8-f426-4e18-a35c-89a4dfabd7d2">
      <Terms xmlns="http://schemas.microsoft.com/office/infopath/2007/PartnerControls"/>
    </lcf76f155ced4ddcb4097134ff3c332f>
    <_Flow_SignoffStatus xmlns="1847fdf8-f426-4e18-a35c-89a4dfabd7d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19E4B081968344B8C7CEDF0164BCEAC" ma:contentTypeVersion="40" ma:contentTypeDescription="Create a new document." ma:contentTypeScope="" ma:versionID="774c98b8c3f1f758239d9e3fe4d175d8">
  <xsd:schema xmlns:xsd="http://www.w3.org/2001/XMLSchema" xmlns:xs="http://www.w3.org/2001/XMLSchema" xmlns:p="http://schemas.microsoft.com/office/2006/metadata/properties" xmlns:ns1="http://schemas.microsoft.com/sharepoint/v3" xmlns:ns2="84679c1d-314a-4e8f-a574-c3d92bbe8f11" xmlns:ns3="e771ab56-0c5d-40e7-b080-2686d2b89623" xmlns:ns4="1847fdf8-f426-4e18-a35c-89a4dfabd7d2" targetNamespace="http://schemas.microsoft.com/office/2006/metadata/properties" ma:root="true" ma:fieldsID="c69e9ca8cfb124c6e555e5f47ff63789" ns1:_="" ns2:_="" ns3:_="" ns4:_="">
    <xsd:import namespace="http://schemas.microsoft.com/sharepoint/v3"/>
    <xsd:import namespace="84679c1d-314a-4e8f-a574-c3d92bbe8f11"/>
    <xsd:import namespace="e771ab56-0c5d-40e7-b080-2686d2b89623"/>
    <xsd:import namespace="1847fdf8-f426-4e18-a35c-89a4dfabd7d2"/>
    <xsd:element name="properties">
      <xsd:complexType>
        <xsd:sequence>
          <xsd:element name="documentManagement">
            <xsd:complexType>
              <xsd:all>
                <xsd:element ref="ns2:_dlc_DocId" minOccurs="0"/>
                <xsd:element ref="ns2:_dlc_DocIdUrl" minOccurs="0"/>
                <xsd:element ref="ns2:_dlc_DocIdPersistId" minOccurs="0"/>
                <xsd:element ref="ns2:i0fcfa2f0faf4638ad32e577f77f7728" minOccurs="0"/>
                <xsd:element ref="ns2:TaxCatchAll" minOccurs="0"/>
                <xsd:element ref="ns2:i4e26940f8924b21865e0507f1c539c3" minOccurs="0"/>
                <xsd:element ref="ns3:ShareHubID" minOccurs="0"/>
                <xsd:element ref="ns2:TaxKeywordTaxHTField" minOccurs="0"/>
                <xsd:element ref="ns1:PMCNotes" minOccurs="0"/>
                <xsd:element ref="ns4:lcf76f155ced4ddcb4097134ff3c332f" minOccurs="0"/>
                <xsd:element ref="ns4:MediaServiceMetadata" minOccurs="0"/>
                <xsd:element ref="ns4:MediaServiceFastMetadata" minOccurs="0"/>
                <xsd:element ref="ns4:MediaServiceSearchProperties" minOccurs="0"/>
                <xsd:element ref="ns4:MediaServiceDateTaken" minOccurs="0"/>
                <xsd:element ref="ns4:MediaServiceObjectDetectorVersions" minOccurs="0"/>
                <xsd:element ref="ns4:MediaServiceGenerationTime" minOccurs="0"/>
                <xsd:element ref="ns4:MediaServiceEventHashCode" minOccurs="0"/>
                <xsd:element ref="ns4:MediaServiceLocation" minOccurs="0"/>
                <xsd:element ref="ns4:MediaServiceOCR" minOccurs="0"/>
                <xsd:element ref="ns4:MediaLengthInSeconds" minOccurs="0"/>
                <xsd:element ref="ns4:_Flow_SignoffStatu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MCNotes" ma:index="19" nillable="true" ma:displayName="Comments" ma:default="" ma:internalName="Comments">
      <xsd:simpleType>
        <xsd:restriction base="dms:Note">
          <xsd:maxLength value="255"/>
        </xsd:restriction>
      </xsd:simpleType>
    </xsd:element>
    <xsd:element name="_ip_UnifiedCompliancePolicyProperties" ma:index="33" nillable="true" ma:displayName="Unified Compliance Policy Properties" ma:hidden="true" ma:internalName="_ip_UnifiedCompliancePolicyProperties">
      <xsd:simpleType>
        <xsd:restriction base="dms:Note"/>
      </xsd:simpleType>
    </xsd:element>
    <xsd:element name="_ip_UnifiedCompliancePolicyUIAction" ma:index="3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679c1d-314a-4e8f-a574-c3d92bbe8f1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i0fcfa2f0faf4638ad32e577f77f7728" ma:index="12" ma:taxonomy="true" ma:internalName="i0fcfa2f0faf4638ad32e577f77f7728" ma:taxonomyFieldName="SecurityClassification" ma:displayName="Security Classification" ma:default="4;#OFFICIAL|9e0ec9cb-4e7f-4d4a-bd32-1ee7525c6d87" ma:fieldId="{20fcfa2f-0faf-4638-ad32-e577f77f7728}" ma:sspId="b49bf62c-52d7-476d-9171-a76e6b3c1064" ma:termSetId="15567863-ae19-46a1-9475-3e196b77969e"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9f485e54-160b-459f-9f34-052d2a362fb2}" ma:internalName="TaxCatchAll" ma:showField="CatchAllData" ma:web="84679c1d-314a-4e8f-a574-c3d92bbe8f11">
      <xsd:complexType>
        <xsd:complexContent>
          <xsd:extension base="dms:MultiChoiceLookup">
            <xsd:sequence>
              <xsd:element name="Value" type="dms:Lookup" maxOccurs="unbounded" minOccurs="0" nillable="true"/>
            </xsd:sequence>
          </xsd:extension>
        </xsd:complexContent>
      </xsd:complexType>
    </xsd:element>
    <xsd:element name="i4e26940f8924b21865e0507f1c539c3" ma:index="15" nillable="true" ma:taxonomy="true" ma:internalName="i4e26940f8924b21865e0507f1c539c3" ma:taxonomyFieldName="InformationMarker" ma:displayName="Information Marker" ma:readOnly="false" ma:fieldId="{24e26940-f892-4b21-865e-0507f1c539c3}" ma:sspId="b49bf62c-52d7-476d-9171-a76e6b3c1064" ma:termSetId="0affb9f3-c46b-4e8a-8ea3-c3be657626a6" ma:anchorId="00000000-0000-0000-0000-000000000000" ma:open="false" ma:isKeyword="false">
      <xsd:complexType>
        <xsd:sequence>
          <xsd:element ref="pc:Terms" minOccurs="0" maxOccurs="1"/>
        </xsd:sequence>
      </xsd:complexType>
    </xsd:element>
    <xsd:element name="TaxKeywordTaxHTField" ma:index="18" nillable="true" ma:taxonomy="true" ma:internalName="TaxKeywordTaxHTField" ma:taxonomyFieldName="TaxKeyword" ma:displayName="Enterprise Keywords" ma:fieldId="{23f27201-bee3-471e-b2e7-b64fd8b7ca38}" ma:taxonomyMulti="true" ma:sspId="b49bf62c-52d7-476d-9171-a76e6b3c1064"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771ab56-0c5d-40e7-b080-2686d2b89623" elementFormDefault="qualified">
    <xsd:import namespace="http://schemas.microsoft.com/office/2006/documentManagement/types"/>
    <xsd:import namespace="http://schemas.microsoft.com/office/infopath/2007/PartnerControls"/>
    <xsd:element name="ShareHubID" ma:index="16" nillable="true" ma:displayName="ShareHub ID" ma:description="" ma:indexed="true" ma:internalName="ShareHubI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47fdf8-f426-4e18-a35c-89a4dfabd7d2" elementFormDefault="qualified">
    <xsd:import namespace="http://schemas.microsoft.com/office/2006/documentManagement/types"/>
    <xsd:import namespace="http://schemas.microsoft.com/office/infopath/2007/PartnerControls"/>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49bf62c-52d7-476d-9171-a76e6b3c1064" ma:termSetId="09814cd3-568e-fe90-9814-8d621ff8fb84" ma:anchorId="fba54fb3-c3e1-fe81-a776-ca4b69148c4d" ma:open="true" ma:isKeyword="false">
      <xsd:complexType>
        <xsd:sequence>
          <xsd:element ref="pc:Terms" minOccurs="0" maxOccurs="1"/>
        </xsd:sequence>
      </xsd:complexType>
    </xsd:element>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DateTaken" ma:index="25" nillable="true" ma:displayName="MediaServiceDateTaken" ma:hidden="true" ma:indexed="true" ma:internalName="MediaServiceDateTake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ServiceLocation" ma:index="29" nillable="true" ma:displayName="Location" ma:indexed="true" ma:internalName="MediaServiceLocation" ma:readOnly="true">
      <xsd:simpleType>
        <xsd:restriction base="dms:Text"/>
      </xsd:simpleType>
    </xsd:element>
    <xsd:element name="MediaServiceOCR" ma:index="30" nillable="true" ma:displayName="Extracted Text" ma:internalName="MediaServiceOCR" ma:readOnly="true">
      <xsd:simpleType>
        <xsd:restriction base="dms:Note">
          <xsd:maxLength value="255"/>
        </xsd:restriction>
      </xsd:simpleType>
    </xsd:element>
    <xsd:element name="MediaLengthInSeconds" ma:index="31" nillable="true" ma:displayName="MediaLengthInSeconds" ma:hidden="true" ma:internalName="MediaLengthInSeconds" ma:readOnly="true">
      <xsd:simpleType>
        <xsd:restriction base="dms:Unknown"/>
      </xsd:simpleType>
    </xsd:element>
    <xsd:element name="_Flow_SignoffStatus" ma:index="32"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8CB5396-5822-4F6B-A752-D0E4EAB64466}">
  <ds:schemaRefs>
    <ds:schemaRef ds:uri="http://schemas.microsoft.com/sharepoint/v3/contenttype/forms"/>
  </ds:schemaRefs>
</ds:datastoreItem>
</file>

<file path=customXml/itemProps2.xml><?xml version="1.0" encoding="utf-8"?>
<ds:datastoreItem xmlns:ds="http://schemas.openxmlformats.org/officeDocument/2006/customXml" ds:itemID="{A1338D65-A111-401A-9B16-AB1286F4E30E}">
  <ds:schemaRefs>
    <ds:schemaRef ds:uri="http://schemas.microsoft.com/office/2006/documentManagement/types"/>
    <ds:schemaRef ds:uri="e771ab56-0c5d-40e7-b080-2686d2b89623"/>
    <ds:schemaRef ds:uri="http://purl.org/dc/elements/1.1/"/>
    <ds:schemaRef ds:uri="1847fdf8-f426-4e18-a35c-89a4dfabd7d2"/>
    <ds:schemaRef ds:uri="http://purl.org/dc/terms/"/>
    <ds:schemaRef ds:uri="http://schemas.microsoft.com/office/infopath/2007/PartnerControls"/>
    <ds:schemaRef ds:uri="http://schemas.openxmlformats.org/package/2006/metadata/core-properties"/>
    <ds:schemaRef ds:uri="http://purl.org/dc/dcmitype/"/>
    <ds:schemaRef ds:uri="84679c1d-314a-4e8f-a574-c3d92bbe8f11"/>
    <ds:schemaRef ds:uri="http://schemas.microsoft.com/sharepoint/v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E5F8950-2964-47B0-AF24-11A6AE4278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4679c1d-314a-4e8f-a574-c3d92bbe8f11"/>
    <ds:schemaRef ds:uri="e771ab56-0c5d-40e7-b080-2686d2b89623"/>
    <ds:schemaRef ds:uri="1847fdf8-f426-4e18-a35c-89a4dfabd7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B1142B6-E766-4461-AACC-6FBE0EEF83DC}">
  <ds:schemaRefs>
    <ds:schemaRef ds:uri="http://schemas.microsoft.com/sharepoint/events"/>
  </ds:schemaRefs>
</ds:datastoreItem>
</file>

<file path=docMetadata/LabelInfo.xml><?xml version="1.0" encoding="utf-8"?>
<clbl:labelList xmlns:clbl="http://schemas.microsoft.com/office/2020/mipLabelMetadata">
  <clbl:label id="{c1b6f4da-6f5a-4ad4-ae79-c01bdd3395d0}" enabled="1" method="Privileged" siteId="{b3712af2-6728-4e11-bcea-c85236845f55}" removed="0"/>
</clbl:labelList>
</file>

<file path=docProps/app.xml><?xml version="1.0" encoding="utf-8"?>
<Properties xmlns="http://schemas.openxmlformats.org/officeDocument/2006/extended-properties" xmlns:vt="http://schemas.openxmlformats.org/officeDocument/2006/docPropsVTypes">
  <Template>PowerPoint - 16x9 -Dark blue</Template>
  <TotalTime>855</TotalTime>
  <Words>2421</Words>
  <Application>Microsoft Office PowerPoint</Application>
  <PresentationFormat>Widescreen</PresentationFormat>
  <Paragraphs>280</Paragraphs>
  <Slides>23</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MS Gothic</vt:lpstr>
      <vt:lpstr>ARIAL</vt:lpstr>
      <vt:lpstr>ARIAL</vt:lpstr>
      <vt:lpstr>Calibri</vt:lpstr>
      <vt:lpstr>Calibri Light</vt:lpstr>
      <vt:lpstr>Century Gothic</vt:lpstr>
      <vt:lpstr>Wingdings</vt:lpstr>
      <vt:lpstr>NIAA Dark Blue Theme</vt:lpstr>
      <vt:lpstr>IRP Expansion Round 1  Annual Project Plan &amp; Budget  Part 1: Negotiating the annual Project Plan</vt:lpstr>
      <vt:lpstr>PowerPoint Presentations set up</vt:lpstr>
      <vt:lpstr>Indigenous Rangers Program (IRP) outcomes</vt:lpstr>
      <vt:lpstr>What is the Annual Project Plan &amp; Budget (APP&amp;B)</vt:lpstr>
      <vt:lpstr>The Project Plan </vt:lpstr>
      <vt:lpstr>When is the APP&amp;B negotiated?</vt:lpstr>
      <vt:lpstr>New IRP Projects funded in 2025</vt:lpstr>
      <vt:lpstr>Step 1 – Complete the Report Type Worksheet</vt:lpstr>
      <vt:lpstr>Choose the report you are completing</vt:lpstr>
      <vt:lpstr>Step 2 – Complete your Project Plan </vt:lpstr>
      <vt:lpstr>Step 2a – Writing your Activity Description </vt:lpstr>
      <vt:lpstr>Activity description</vt:lpstr>
      <vt:lpstr>Step 2b – Writing your Expected Outputs</vt:lpstr>
      <vt:lpstr>Step 3 – Outcomes vs Activities, vs Outputs</vt:lpstr>
      <vt:lpstr>Activities may continue across multiple years</vt:lpstr>
      <vt:lpstr>USE S.M.A.R.T when writing your Activity Descriptions and Expected Outputs</vt:lpstr>
      <vt:lpstr>Example:</vt:lpstr>
      <vt:lpstr>Example:</vt:lpstr>
      <vt:lpstr>Approval of high-risk activities</vt:lpstr>
      <vt:lpstr>Example:</vt:lpstr>
      <vt:lpstr>Commercial activities </vt:lpstr>
      <vt:lpstr>Describing assets in the Project Plan</vt:lpstr>
      <vt:lpstr>Example: describing assets in the Project 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Cathy NICOLL</dc:creator>
  <cp:keywords/>
  <dc:description/>
  <cp:lastModifiedBy>Tharman SAVERIMUTTU</cp:lastModifiedBy>
  <cp:revision>71</cp:revision>
  <dcterms:created xsi:type="dcterms:W3CDTF">2024-11-18T04:28:51Z</dcterms:created>
  <dcterms:modified xsi:type="dcterms:W3CDTF">2025-08-06T00:53:28Z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0x010100E19E4B081968344B8C7CEDF0164BCEAC</vt:lpwstr>
  </property>
  <property fmtid="{D5CDD505-2E9C-101B-9397-08002B2CF9AE}" pid="3" name="HPRMSecurityLevel">
    <vt:lpwstr>57;#OFFICIAL|11463c70-78df-4e3b-b0ff-f66cd3cb26ec</vt:lpwstr>
  </property>
  <property fmtid="{D5CDD505-2E9C-101B-9397-08002B2CF9AE}" pid="4" name="ESearchTags">
    <vt:lpwstr/>
  </property>
  <property fmtid="{D5CDD505-2E9C-101B-9397-08002B2CF9AE}" pid="5" name="PMC.ESearch.TagGeneratedTime">
    <vt:lpwstr>2020-02-28T18:01:25</vt:lpwstr>
  </property>
  <property fmtid="{D5CDD505-2E9C-101B-9397-08002B2CF9AE}" pid="6" name="HPRMSecurityCaveat">
    <vt:lpwstr/>
  </property>
  <property fmtid="{D5CDD505-2E9C-101B-9397-08002B2CF9AE}" pid="7" name="Order">
    <vt:r8>3400</vt:r8>
  </property>
  <property fmtid="{D5CDD505-2E9C-101B-9397-08002B2CF9AE}" pid="8" name="vti_imgdate">
    <vt:lpwstr/>
  </property>
  <property fmtid="{D5CDD505-2E9C-101B-9397-08002B2CF9AE}" pid="9" name="TaxKeyword">
    <vt:lpwstr/>
  </property>
  <property fmtid="{D5CDD505-2E9C-101B-9397-08002B2CF9AE}" pid="10" name="TemplateUrl">
    <vt:lpwstr/>
  </property>
  <property fmtid="{D5CDD505-2E9C-101B-9397-08002B2CF9AE}" pid="11" name="FunctionalArea_Note">
    <vt:lpwstr/>
  </property>
  <property fmtid="{D5CDD505-2E9C-101B-9397-08002B2CF9AE}" pid="12" name="FunctionalArea">
    <vt:lpwstr/>
  </property>
  <property fmtid="{D5CDD505-2E9C-101B-9397-08002B2CF9AE}" pid="13" name="PublishingContactEmail">
    <vt:lpwstr/>
  </property>
  <property fmtid="{D5CDD505-2E9C-101B-9397-08002B2CF9AE}" pid="14" name="xd_Signature">
    <vt:bool>false</vt:bool>
  </property>
  <property fmtid="{D5CDD505-2E9C-101B-9397-08002B2CF9AE}" pid="15" name="xd_ProgID">
    <vt:lpwstr/>
  </property>
  <property fmtid="{D5CDD505-2E9C-101B-9397-08002B2CF9AE}" pid="16" name="TaxCatchAll">
    <vt:lpwstr/>
  </property>
  <property fmtid="{D5CDD505-2E9C-101B-9397-08002B2CF9AE}" pid="17" name="TaxKeywordTaxHTField">
    <vt:lpwstr/>
  </property>
  <property fmtid="{D5CDD505-2E9C-101B-9397-08002B2CF9AE}" pid="18" name="ClassificationContentMarkingFooterLocations">
    <vt:lpwstr>NIAA Dark Blue Theme:10\NIAA Orange Theme:10\NIAA Tan Theme:10\NIAA Teal Theme:10</vt:lpwstr>
  </property>
  <property fmtid="{D5CDD505-2E9C-101B-9397-08002B2CF9AE}" pid="19" name="ClassificationContentMarkingFooterText">
    <vt:lpwstr>OFFICIAL</vt:lpwstr>
  </property>
  <property fmtid="{D5CDD505-2E9C-101B-9397-08002B2CF9AE}" pid="20" name="ClassificationContentMarkingHeaderLocations">
    <vt:lpwstr>NIAA Dark Blue Theme:9\NIAA Orange Theme:9\NIAA Tan Theme:9\NIAA Teal Theme:9</vt:lpwstr>
  </property>
  <property fmtid="{D5CDD505-2E9C-101B-9397-08002B2CF9AE}" pid="21" name="ClassificationContentMarkingHeaderText">
    <vt:lpwstr>OFFICIAL</vt:lpwstr>
  </property>
  <property fmtid="{D5CDD505-2E9C-101B-9397-08002B2CF9AE}" pid="22" name="InformationMarker">
    <vt:lpwstr/>
  </property>
  <property fmtid="{D5CDD505-2E9C-101B-9397-08002B2CF9AE}" pid="23" name="_dlc_DocIdItemGuid">
    <vt:lpwstr>1f4124e7-59b1-450e-ac66-69b86b2680ec</vt:lpwstr>
  </property>
  <property fmtid="{D5CDD505-2E9C-101B-9397-08002B2CF9AE}" pid="24" name="SecurityClassification">
    <vt:lpwstr>4;#OFFICIAL|9e0ec9cb-4e7f-4d4a-bd32-1ee7525c6d87</vt:lpwstr>
  </property>
  <property fmtid="{D5CDD505-2E9C-101B-9397-08002B2CF9AE}" pid="25" name="MediaServiceImageTags">
    <vt:lpwstr/>
  </property>
</Properties>
</file>